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8" r:id="rId2"/>
    <p:sldId id="259" r:id="rId3"/>
    <p:sldId id="368" r:id="rId4"/>
    <p:sldId id="260" r:id="rId5"/>
    <p:sldId id="365" r:id="rId6"/>
    <p:sldId id="326" r:id="rId7"/>
    <p:sldId id="327" r:id="rId8"/>
    <p:sldId id="366" r:id="rId9"/>
    <p:sldId id="369" r:id="rId10"/>
    <p:sldId id="344" r:id="rId11"/>
    <p:sldId id="367" r:id="rId12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7CF48C9E-5A58-744C-83ED-A1FC96834F2D}">
          <p14:sldIdLst>
            <p14:sldId id="258"/>
            <p14:sldId id="259"/>
            <p14:sldId id="368"/>
            <p14:sldId id="260"/>
            <p14:sldId id="365"/>
            <p14:sldId id="326"/>
            <p14:sldId id="327"/>
            <p14:sldId id="366"/>
            <p14:sldId id="369"/>
            <p14:sldId id="344"/>
          </p14:sldIdLst>
        </p14:section>
        <p14:section name="Appendix" id="{0C0898D1-DB89-2644-AC93-9BEF3E33626A}">
          <p14:sldIdLst>
            <p14:sldId id="3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940" userDrawn="1">
          <p15:clr>
            <a:srgbClr val="A4A3A4"/>
          </p15:clr>
        </p15:guide>
        <p15:guide id="4" pos="40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C6C2"/>
    <a:srgbClr val="8EFA00"/>
    <a:srgbClr val="FF2600"/>
    <a:srgbClr val="FFFC00"/>
    <a:srgbClr val="FF9300"/>
    <a:srgbClr val="294884"/>
    <a:srgbClr val="D6D4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밝은 스타일 2 - 강조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/>
    <p:restoredTop sz="81916"/>
  </p:normalViewPr>
  <p:slideViewPr>
    <p:cSldViewPr snapToGrid="0" snapToObjects="1">
      <p:cViewPr varScale="1">
        <p:scale>
          <a:sx n="47" d="100"/>
          <a:sy n="47" d="100"/>
        </p:scale>
        <p:origin x="616" y="48"/>
      </p:cViewPr>
      <p:guideLst>
        <p:guide orient="horz" pos="2160"/>
        <p:guide pos="3840"/>
        <p:guide pos="3940"/>
        <p:guide pos="4040"/>
      </p:guideLst>
    </p:cSldViewPr>
  </p:slideViewPr>
  <p:outlineViewPr>
    <p:cViewPr>
      <p:scale>
        <a:sx n="33" d="100"/>
        <a:sy n="33" d="100"/>
      </p:scale>
      <p:origin x="0" y="-48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1" d="100"/>
          <a:sy n="111" d="100"/>
        </p:scale>
        <p:origin x="53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8241BB-1A3A-B945-B8A9-FE9A2552EADE}" type="datetimeFigureOut">
              <a:rPr kumimoji="1" lang="ko-KR" altLang="en-US" smtClean="0"/>
              <a:t>2018-09-29</a:t>
            </a:fld>
            <a:endParaRPr kumimoji="1"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D513A2-62DB-614B-9995-025D2D177068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03602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C0A9CB-336B-C44E-8495-8473FA966CE9}" type="datetimeFigureOut">
              <a:rPr kumimoji="1" lang="ko-KR" altLang="en-US" smtClean="0"/>
              <a:t>2018-09-29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B5B653-1D74-A44D-95D1-54330195A11B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343864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B5B653-1D74-A44D-95D1-54330195A11B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151316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B5B653-1D74-A44D-95D1-54330195A11B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434356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B5B653-1D74-A44D-95D1-54330195A11B}" type="slidenum">
              <a:rPr kumimoji="1" lang="ko-KR" altLang="en-US" smtClean="0"/>
              <a:t>3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125472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B5B653-1D74-A44D-95D1-54330195A11B}" type="slidenum">
              <a:rPr kumimoji="1" lang="ko-KR" altLang="en-US" smtClean="0"/>
              <a:t>4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97011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B5B653-1D74-A44D-95D1-54330195A11B}" type="slidenum">
              <a:rPr kumimoji="1" lang="ko-KR" altLang="en-US" smtClean="0"/>
              <a:t>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550544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B5B653-1D74-A44D-95D1-54330195A11B}" type="slidenum">
              <a:rPr kumimoji="1" lang="ko-KR" altLang="en-US" smtClean="0"/>
              <a:t>6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20793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B5B653-1D74-A44D-95D1-54330195A11B}" type="slidenum">
              <a:rPr kumimoji="1" lang="ko-KR" altLang="en-US" smtClean="0"/>
              <a:t>7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87053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B5B653-1D74-A44D-95D1-54330195A11B}" type="slidenum">
              <a:rPr kumimoji="1" lang="ko-KR" altLang="en-US" smtClean="0"/>
              <a:t>8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4011933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B5B653-1D74-A44D-95D1-54330195A11B}" type="slidenum">
              <a:rPr kumimoji="1" lang="ko-KR" altLang="en-US" smtClean="0"/>
              <a:t>10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625974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 hasCustomPrompt="1"/>
          </p:nvPr>
        </p:nvSpPr>
        <p:spPr>
          <a:xfrm>
            <a:off x="488830" y="2838091"/>
            <a:ext cx="9144000" cy="671871"/>
          </a:xfrm>
        </p:spPr>
        <p:txBody>
          <a:bodyPr anchor="b">
            <a:normAutofit/>
          </a:bodyPr>
          <a:lstStyle>
            <a:lvl1pPr algn="l">
              <a:defRPr sz="4000" b="1" i="0">
                <a:latin typeface="Century Schoolbook" charset="0"/>
                <a:ea typeface="Century Schoolbook" charset="0"/>
                <a:cs typeface="Century Schoolbook" charset="0"/>
              </a:defRPr>
            </a:lvl1pPr>
          </a:lstStyle>
          <a:p>
            <a:r>
              <a:rPr kumimoji="1" lang="en-US" altLang="ko-KR" dirty="0" smtClean="0"/>
              <a:t>Title</a:t>
            </a:r>
            <a:endParaRPr kumimoji="1" lang="ko-KR" altLang="en-US" dirty="0"/>
          </a:p>
        </p:txBody>
      </p:sp>
      <p:sp>
        <p:nvSpPr>
          <p:cNvPr id="3" name="부제 2"/>
          <p:cNvSpPr>
            <a:spLocks noGrp="1"/>
          </p:cNvSpPr>
          <p:nvPr>
            <p:ph type="subTitle" idx="1" hasCustomPrompt="1"/>
          </p:nvPr>
        </p:nvSpPr>
        <p:spPr>
          <a:xfrm>
            <a:off x="48883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latin typeface="Century Schoolbook" charset="0"/>
                <a:ea typeface="Century Schoolbook" charset="0"/>
                <a:cs typeface="Century Schoolbook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en-US" altLang="ko-KR" dirty="0" smtClean="0"/>
              <a:t>Subtitle</a:t>
            </a:r>
            <a:endParaRPr kumimoji="1"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 b="1">
                <a:solidFill>
                  <a:schemeClr val="bg1"/>
                </a:solidFill>
                <a:latin typeface="Century Schoolbook" charset="0"/>
                <a:ea typeface="Century Schoolbook" charset="0"/>
                <a:cs typeface="Century Schoolbook" charset="0"/>
              </a:defRPr>
            </a:lvl1pPr>
          </a:lstStyle>
          <a:p>
            <a:r>
              <a:rPr kumimoji="1" lang="en-US" altLang="ko-KR" smtClean="0"/>
              <a:t>SGVR Lab.</a:t>
            </a:r>
            <a:endParaRPr kumimoji="1" lang="ko-KR" altLang="en-US" dirty="0" smtClean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10932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800" b="1">
                <a:solidFill>
                  <a:schemeClr val="bg1"/>
                </a:solidFill>
                <a:latin typeface="Century Schoolbook" charset="0"/>
                <a:ea typeface="Century Schoolbook" charset="0"/>
                <a:cs typeface="Century Schoolbook" charset="0"/>
              </a:defRPr>
            </a:lvl1pPr>
          </a:lstStyle>
          <a:p>
            <a:fld id="{D5607656-D35A-A641-B78A-8F605D8DDBBD}" type="slidenum">
              <a:rPr kumimoji="1" lang="ko-KR" altLang="en-US" smtClean="0"/>
              <a:pPr/>
              <a:t>‹#›</a:t>
            </a:fld>
            <a:endParaRPr kumimoji="1" lang="ko-KR" altLang="en-US" dirty="0"/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496" y="206388"/>
            <a:ext cx="2167174" cy="601993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7868" y="80349"/>
            <a:ext cx="27305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516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1093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607656-D35A-A641-B78A-8F605D8DDBBD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417596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1093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607656-D35A-A641-B78A-8F605D8DDBBD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354324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599" cy="1325563"/>
          </a:xfrm>
        </p:spPr>
        <p:txBody>
          <a:bodyPr/>
          <a:lstStyle>
            <a:lvl1pPr>
              <a:defRPr b="1">
                <a:latin typeface="Century Schoolbook" charset="0"/>
                <a:ea typeface="Century Schoolbook" charset="0"/>
                <a:cs typeface="Century Schoolbook" charset="0"/>
              </a:defRPr>
            </a:lvl1pPr>
          </a:lstStyle>
          <a:p>
            <a:r>
              <a:rPr kumimoji="1" lang="en-US" altLang="ko-KR" dirty="0" smtClean="0"/>
              <a:t>Title</a:t>
            </a:r>
            <a:endParaRPr kumimoji="1"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ko-KR" altLang="en-US" dirty="0" smtClean="0"/>
              <a:t>마스터 텍스트 스타일을 편집하려면 클릭</a:t>
            </a:r>
          </a:p>
          <a:p>
            <a:pPr lvl="1"/>
            <a:r>
              <a:rPr kumimoji="1" lang="ko-KR" altLang="en-US" dirty="0" smtClean="0"/>
              <a:t>두 번째 수준</a:t>
            </a:r>
          </a:p>
          <a:p>
            <a:pPr lvl="2"/>
            <a:r>
              <a:rPr kumimoji="1" lang="ko-KR" altLang="en-US" dirty="0" smtClean="0"/>
              <a:t>세 번째 수준</a:t>
            </a:r>
          </a:p>
          <a:p>
            <a:pPr lvl="3"/>
            <a:r>
              <a:rPr kumimoji="1" lang="ko-KR" altLang="en-US" dirty="0" smtClean="0"/>
              <a:t>네 번째 수준</a:t>
            </a:r>
          </a:p>
          <a:p>
            <a:pPr lvl="4"/>
            <a:r>
              <a:rPr kumimoji="1" lang="ko-KR" altLang="en-US" dirty="0" smtClean="0"/>
              <a:t>다섯 번째 수준</a:t>
            </a:r>
            <a:endParaRPr kumimoji="1" lang="ko-KR" altLang="en-US" dirty="0"/>
          </a:p>
        </p:txBody>
      </p:sp>
      <p:pic>
        <p:nvPicPr>
          <p:cNvPr id="17" name="그림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264" y="229633"/>
            <a:ext cx="1335070" cy="370853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8134" y="152509"/>
            <a:ext cx="1541380" cy="523352"/>
          </a:xfrm>
          <a:prstGeom prst="rect">
            <a:avLst/>
          </a:prstGeom>
        </p:spPr>
      </p:pic>
      <p:sp>
        <p:nvSpPr>
          <p:cNvPr id="10" name="직사각형 9"/>
          <p:cNvSpPr/>
          <p:nvPr userDrawn="1"/>
        </p:nvSpPr>
        <p:spPr>
          <a:xfrm>
            <a:off x="2703443" y="93939"/>
            <a:ext cx="67718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ko-KR" i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Kinodynamic</a:t>
            </a:r>
            <a:r>
              <a:rPr kumimoji="1" lang="en-US" altLang="ko-KR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 Comfort Trajectory </a:t>
            </a:r>
            <a:r>
              <a:rPr kumimoji="1" lang="en-US" altLang="ko-KR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Planning for </a:t>
            </a:r>
            <a:r>
              <a:rPr kumimoji="1" lang="en-US" altLang="ko-KR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Car-like Robots</a:t>
            </a:r>
            <a:endParaRPr lang="ko-KR" altLang="en-US" dirty="0">
              <a:latin typeface="Century Schoolbook" charset="0"/>
              <a:ea typeface="Century Schoolbook" charset="0"/>
              <a:cs typeface="Century Schoolbook" charset="0"/>
            </a:endParaRPr>
          </a:p>
        </p:txBody>
      </p:sp>
      <p:sp>
        <p:nvSpPr>
          <p:cNvPr id="11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 b="1">
                <a:solidFill>
                  <a:schemeClr val="bg1"/>
                </a:solidFill>
                <a:latin typeface="Century Schoolbook" charset="0"/>
                <a:ea typeface="Century Schoolbook" charset="0"/>
                <a:cs typeface="Century Schoolbook" charset="0"/>
              </a:defRPr>
            </a:lvl1pPr>
          </a:lstStyle>
          <a:p>
            <a:r>
              <a:rPr kumimoji="1" lang="en-US" altLang="ko-KR" smtClean="0"/>
              <a:t>SGVR Lab.</a:t>
            </a:r>
            <a:endParaRPr kumimoji="1" lang="ko-KR" altLang="en-US" dirty="0" smtClean="0"/>
          </a:p>
        </p:txBody>
      </p:sp>
      <p:sp>
        <p:nvSpPr>
          <p:cNvPr id="12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10932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800" b="1">
                <a:solidFill>
                  <a:schemeClr val="bg1"/>
                </a:solidFill>
                <a:latin typeface="Century Schoolbook" charset="0"/>
                <a:ea typeface="Century Schoolbook" charset="0"/>
                <a:cs typeface="Century Schoolbook" charset="0"/>
              </a:defRPr>
            </a:lvl1pPr>
          </a:lstStyle>
          <a:p>
            <a:fld id="{D5607656-D35A-A641-B78A-8F605D8DDBBD}" type="slidenum">
              <a:rPr kumimoji="1" lang="ko-KR" altLang="en-US" smtClean="0"/>
              <a:pPr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6546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ko-KR" altLang="en-US" smtClean="0"/>
              <a:t>마스터 텍스트 스타일을 편집하려면 클릭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1093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607656-D35A-A641-B78A-8F605D8DDBBD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578860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911093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607656-D35A-A641-B78A-8F605D8DDBBD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812359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 smtClean="0"/>
              <a:t>마스터 텍스트 스타일을 편집하려면 클릭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 smtClean="0"/>
              <a:t>마스터 텍스트 스타일을 편집하려면 클릭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911093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607656-D35A-A641-B78A-8F605D8DDBBD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777833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911093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607656-D35A-A641-B78A-8F605D8DDBBD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101132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백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911093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607656-D35A-A641-B78A-8F605D8DDBBD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515743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 smtClean="0"/>
              <a:t>마스터 텍스트 스타일을 편집하려면 클릭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911093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607656-D35A-A641-B78A-8F605D8DDBBD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862770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 smtClean="0"/>
              <a:t>마스터 텍스트 스타일을 편집하려면 클릭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911093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607656-D35A-A641-B78A-8F605D8DDBBD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765956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50000"/>
              </a:schemeClr>
            </a:gs>
            <a:gs pos="0">
              <a:schemeClr val="tx1">
                <a:lumMod val="50000"/>
                <a:lumOff val="50000"/>
              </a:schemeClr>
            </a:gs>
            <a:gs pos="100000">
              <a:schemeClr val="tx1">
                <a:lumMod val="65000"/>
                <a:lumOff val="3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043297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6.png"/><Relationship Id="rId7" Type="http://schemas.openxmlformats.org/officeDocument/2006/relationships/image" Target="../media/image23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image" Target="../media/image27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8.png"/><Relationship Id="rId15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488830" y="3530693"/>
            <a:ext cx="10585570" cy="671871"/>
          </a:xfrm>
        </p:spPr>
        <p:txBody>
          <a:bodyPr>
            <a:normAutofit fontScale="90000"/>
          </a:bodyPr>
          <a:lstStyle/>
          <a:p>
            <a:r>
              <a:rPr kumimoji="1" lang="en-US" altLang="ko-KR" dirty="0" smtClean="0">
                <a:solidFill>
                  <a:schemeClr val="bg1"/>
                </a:solidFill>
              </a:rPr>
              <a:t>Spotlight Talk :</a:t>
            </a:r>
            <a:br>
              <a:rPr kumimoji="1" lang="en-US" altLang="ko-KR" dirty="0" smtClean="0">
                <a:solidFill>
                  <a:schemeClr val="bg1"/>
                </a:solidFill>
              </a:rPr>
            </a:br>
            <a:r>
              <a:rPr kumimoji="1" lang="en-US" altLang="ko-KR" dirty="0" smtClean="0">
                <a:solidFill>
                  <a:schemeClr val="bg1"/>
                </a:solidFill>
              </a:rPr>
              <a:t/>
            </a:r>
            <a:br>
              <a:rPr kumimoji="1" lang="en-US" altLang="ko-KR" dirty="0" smtClean="0">
                <a:solidFill>
                  <a:schemeClr val="bg1"/>
                </a:solidFill>
              </a:rPr>
            </a:br>
            <a:r>
              <a:rPr kumimoji="1" lang="en-US" altLang="ko-KR" i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Kinodynamic</a:t>
            </a:r>
            <a:r>
              <a:rPr kumimoji="1" lang="en-US" altLang="ko-KR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Comfort Trajectory Planning</a:t>
            </a:r>
            <a:br>
              <a:rPr kumimoji="1" lang="en-US" altLang="ko-KR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kumimoji="1" lang="en-US" altLang="ko-KR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for Car-like Robots</a:t>
            </a:r>
            <a:endParaRPr kumimoji="1" lang="ko-KR" alt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부제 2"/>
          <p:cNvSpPr>
            <a:spLocks noGrp="1"/>
          </p:cNvSpPr>
          <p:nvPr>
            <p:ph type="subTitle" idx="1"/>
          </p:nvPr>
        </p:nvSpPr>
        <p:spPr>
          <a:xfrm>
            <a:off x="1641535" y="4814369"/>
            <a:ext cx="8908930" cy="955849"/>
          </a:xfrm>
        </p:spPr>
        <p:txBody>
          <a:bodyPr/>
          <a:lstStyle/>
          <a:p>
            <a:pPr algn="ctr"/>
            <a:r>
              <a:rPr kumimoji="1" lang="en-US" altLang="ko-KR" b="1" dirty="0" err="1" smtClean="0">
                <a:solidFill>
                  <a:schemeClr val="bg1"/>
                </a:solidFill>
              </a:rPr>
              <a:t>Heechan</a:t>
            </a:r>
            <a:r>
              <a:rPr kumimoji="1" lang="en-US" altLang="ko-KR" b="1" dirty="0" smtClean="0">
                <a:solidFill>
                  <a:schemeClr val="bg1"/>
                </a:solidFill>
              </a:rPr>
              <a:t> Shin</a:t>
            </a:r>
            <a:r>
              <a:rPr kumimoji="1" lang="en-US" altLang="ko-KR" dirty="0" smtClean="0">
                <a:solidFill>
                  <a:schemeClr val="bg1"/>
                </a:solidFill>
              </a:rPr>
              <a:t>, </a:t>
            </a:r>
            <a:r>
              <a:rPr kumimoji="1" lang="en-US" altLang="ko-KR" dirty="0" err="1" smtClean="0">
                <a:solidFill>
                  <a:schemeClr val="bg1"/>
                </a:solidFill>
              </a:rPr>
              <a:t>Donghyuk</a:t>
            </a:r>
            <a:r>
              <a:rPr kumimoji="1" lang="en-US" altLang="ko-KR" dirty="0" smtClean="0">
                <a:solidFill>
                  <a:schemeClr val="bg1"/>
                </a:solidFill>
              </a:rPr>
              <a:t> Kim and Sung-</a:t>
            </a:r>
            <a:r>
              <a:rPr kumimoji="1" lang="en-US" altLang="ko-KR" dirty="0" err="1" smtClean="0">
                <a:solidFill>
                  <a:schemeClr val="bg1"/>
                </a:solidFill>
              </a:rPr>
              <a:t>Eui</a:t>
            </a:r>
            <a:r>
              <a:rPr kumimoji="1" lang="en-US" altLang="ko-KR" dirty="0" smtClean="0">
                <a:solidFill>
                  <a:schemeClr val="bg1"/>
                </a:solidFill>
              </a:rPr>
              <a:t> Yoon</a:t>
            </a:r>
            <a:endParaRPr kumimoji="1" lang="ko-KR" altLang="en-US" dirty="0">
              <a:solidFill>
                <a:schemeClr val="bg1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ko-KR" dirty="0" smtClean="0"/>
              <a:t>SGVR Lab.</a:t>
            </a:r>
            <a:endParaRPr kumimoji="1"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7656-D35A-A641-B78A-8F605D8DDBBD}" type="slidenum">
              <a:rPr kumimoji="1" lang="ko-KR" altLang="en-US" smtClean="0"/>
              <a:t>1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5886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934607" y="3384613"/>
            <a:ext cx="6322787" cy="671871"/>
          </a:xfrm>
        </p:spPr>
        <p:txBody>
          <a:bodyPr>
            <a:noAutofit/>
          </a:bodyPr>
          <a:lstStyle/>
          <a:p>
            <a:r>
              <a:rPr kumimoji="1" lang="en-US" altLang="ko-KR" sz="7200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THANK YOU</a:t>
            </a:r>
            <a:endParaRPr kumimoji="1" lang="ko-KR" altLang="en-US" sz="7200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ko-KR" smtClean="0"/>
              <a:t>SGVR Lab.</a:t>
            </a:r>
            <a:endParaRPr kumimoji="1" lang="ko-KR" altLang="en-US" dirty="0" smtClean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7656-D35A-A641-B78A-8F605D8DDBBD}" type="slidenum">
              <a:rPr kumimoji="1" lang="ko-KR" altLang="en-US" smtClean="0"/>
              <a:t>10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0553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텍스트 상자 43"/>
          <p:cNvSpPr txBox="1"/>
          <p:nvPr/>
        </p:nvSpPr>
        <p:spPr>
          <a:xfrm>
            <a:off x="7445372" y="2640207"/>
            <a:ext cx="4692631" cy="1754326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marL="139700" indent="-139700">
              <a:buFont typeface="Arial" charset="0"/>
              <a:buChar char="•"/>
            </a:pPr>
            <a:r>
              <a:rPr kumimoji="1" lang="en-US" altLang="ko-KR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We propose a novel approach to </a:t>
            </a:r>
            <a:r>
              <a:rPr kumimoji="1" lang="en-US" altLang="ko-KR" sz="1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/>
            </a:r>
            <a:br>
              <a:rPr kumimoji="1" lang="en-US" altLang="ko-KR" sz="1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</a:br>
            <a:r>
              <a:rPr kumimoji="1" lang="en-US" altLang="ko-KR" sz="1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measure </a:t>
            </a:r>
            <a:r>
              <a:rPr kumimoji="1" lang="en-US" altLang="ko-KR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obstacle cost, named </a:t>
            </a:r>
            <a:r>
              <a:rPr kumimoji="1" lang="en-US" altLang="ko-KR" sz="1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/>
            </a:r>
            <a:br>
              <a:rPr kumimoji="1" lang="en-US" altLang="ko-KR" sz="1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</a:br>
            <a:r>
              <a:rPr kumimoji="1" lang="en-US" altLang="ko-KR" sz="1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Bidirectional </a:t>
            </a:r>
            <a:r>
              <a:rPr kumimoji="1" lang="en-US" altLang="ko-KR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Obstacle </a:t>
            </a:r>
            <a:r>
              <a:rPr kumimoji="1" lang="en-US" altLang="ko-KR" sz="1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Detection</a:t>
            </a:r>
            <a:br>
              <a:rPr kumimoji="1" lang="en-US" altLang="ko-KR" sz="1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</a:br>
            <a:r>
              <a:rPr kumimoji="1" lang="en-US" altLang="ko-KR" sz="1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(</a:t>
            </a:r>
            <a:r>
              <a:rPr kumimoji="1" lang="en-US" altLang="ko-KR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BOD), which guides the NLP solver </a:t>
            </a:r>
            <a:r>
              <a:rPr kumimoji="1" lang="en-US" altLang="ko-KR" sz="1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/>
            </a:r>
            <a:br>
              <a:rPr kumimoji="1" lang="en-US" altLang="ko-KR" sz="1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</a:br>
            <a:r>
              <a:rPr kumimoji="1" lang="en-US" altLang="ko-KR" sz="1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to </a:t>
            </a:r>
            <a:r>
              <a:rPr kumimoji="1" lang="en-US" altLang="ko-KR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push the trajectory perpendicularly.</a:t>
            </a:r>
            <a:endParaRPr kumimoji="1" lang="en-US" altLang="ko-KR" sz="1200" b="1" dirty="0" smtClean="0">
              <a:solidFill>
                <a:schemeClr val="bg1"/>
              </a:solidFill>
              <a:latin typeface="Century Schoolbook" charset="0"/>
              <a:ea typeface="Century Schoolbook" charset="0"/>
              <a:cs typeface="Century Schoolbook" charset="0"/>
            </a:endParaRPr>
          </a:p>
          <a:p>
            <a:pPr marL="139700" indent="-139700">
              <a:buFont typeface="Arial" charset="0"/>
              <a:buChar char="•"/>
            </a:pPr>
            <a:endParaRPr kumimoji="1" lang="en-US" altLang="ko-KR" sz="1200" b="1" dirty="0" smtClean="0">
              <a:solidFill>
                <a:schemeClr val="bg1"/>
              </a:solidFill>
              <a:latin typeface="Century Schoolbook" charset="0"/>
              <a:ea typeface="Century Schoolbook" charset="0"/>
              <a:cs typeface="Century Schoolbook" charset="0"/>
            </a:endParaRPr>
          </a:p>
          <a:p>
            <a:pPr marL="138113" indent="-138113" algn="just">
              <a:buFont typeface="Arial" charset="0"/>
              <a:buChar char="•"/>
            </a:pPr>
            <a:r>
              <a:rPr kumimoji="1" lang="en-US" altLang="ko-KR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This method minimizes an effect of changing dynamic </a:t>
            </a:r>
            <a:r>
              <a:rPr kumimoji="1" lang="en-US" altLang="ko-KR" sz="1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/>
            </a:r>
            <a:br>
              <a:rPr kumimoji="1" lang="en-US" altLang="ko-KR" sz="1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</a:br>
            <a:r>
              <a:rPr kumimoji="1" lang="en-US" altLang="ko-KR" sz="1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properties </a:t>
            </a:r>
            <a:r>
              <a:rPr kumimoji="1" lang="en-US" altLang="ko-KR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(e.g., velocity or acceleration) of the </a:t>
            </a:r>
            <a:r>
              <a:rPr kumimoji="1" lang="en-US" altLang="ko-KR" sz="1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/>
            </a:r>
            <a:br>
              <a:rPr kumimoji="1" lang="en-US" altLang="ko-KR" sz="1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</a:br>
            <a:r>
              <a:rPr kumimoji="1" lang="en-US" altLang="ko-KR" sz="1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trajectory</a:t>
            </a:r>
            <a:r>
              <a:rPr kumimoji="1" lang="en-US" altLang="ko-KR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, which may increase discomfort.</a:t>
            </a:r>
          </a:p>
        </p:txBody>
      </p:sp>
      <p:sp>
        <p:nvSpPr>
          <p:cNvPr id="7" name="텍스트 상자 6"/>
          <p:cNvSpPr txBox="1"/>
          <p:nvPr/>
        </p:nvSpPr>
        <p:spPr>
          <a:xfrm>
            <a:off x="337868" y="2176598"/>
            <a:ext cx="2714205" cy="400110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r>
              <a:rPr kumimoji="1" lang="en-US" altLang="ko-KR" sz="2000" b="1" dirty="0" smtClean="0">
                <a:solidFill>
                  <a:schemeClr val="bg1"/>
                </a:solidFill>
                <a:latin typeface="Century Schoolbook" charset="0"/>
                <a:ea typeface="Century Schoolbook" charset="0"/>
                <a:cs typeface="Century Schoolbook" charset="0"/>
              </a:rPr>
              <a:t>Problem definition</a:t>
            </a:r>
            <a:endParaRPr kumimoji="1" lang="en-US" altLang="ko-KR" sz="2000" b="1" dirty="0">
              <a:solidFill>
                <a:schemeClr val="bg1"/>
              </a:solidFill>
              <a:latin typeface="Century Schoolbook" charset="0"/>
              <a:ea typeface="Century Schoolbook" charset="0"/>
              <a:cs typeface="Century Schoolbook" charset="0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37868" y="2468585"/>
            <a:ext cx="30492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ko-KR" sz="1400" b="1" dirty="0">
                <a:solidFill>
                  <a:srgbClr val="FFFF00"/>
                </a:solidFill>
                <a:latin typeface="Century Schoolbook" charset="0"/>
                <a:ea typeface="Century Schoolbook" charset="0"/>
                <a:cs typeface="Century Schoolbook" charset="0"/>
              </a:rPr>
              <a:t>Planning a ‘comfort’ trajectory</a:t>
            </a:r>
            <a:endParaRPr kumimoji="1" lang="ko-KR" altLang="en-US" sz="1400" b="1" dirty="0">
              <a:solidFill>
                <a:srgbClr val="FFFF00"/>
              </a:solidFill>
              <a:latin typeface="Century Schoolbook" charset="0"/>
              <a:ea typeface="Century Schoolbook" charset="0"/>
              <a:cs typeface="Century Schoolbook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텍스트 상자 8"/>
              <p:cNvSpPr txBox="1"/>
              <p:nvPr/>
            </p:nvSpPr>
            <p:spPr>
              <a:xfrm>
                <a:off x="337868" y="2720489"/>
                <a:ext cx="4325223" cy="1446550"/>
              </a:xfrm>
              <a:prstGeom prst="rect">
                <a:avLst/>
              </a:prstGeom>
              <a:noFill/>
            </p:spPr>
            <p:txBody>
              <a:bodyPr wrap="none" numCol="1" rtlCol="0">
                <a:spAutoFit/>
              </a:bodyPr>
              <a:lstStyle/>
              <a:p>
                <a:r>
                  <a:rPr kumimoji="1" lang="en-US" altLang="ko-KR" sz="2000" b="1" dirty="0" smtClean="0">
                    <a:solidFill>
                      <a:schemeClr val="bg1"/>
                    </a:solidFill>
                    <a:latin typeface="Century Schoolbook" charset="0"/>
                    <a:ea typeface="Century Schoolbook" charset="0"/>
                    <a:cs typeface="Century Schoolbook" charset="0"/>
                  </a:rPr>
                  <a:t>What is Comfort?</a:t>
                </a:r>
              </a:p>
              <a:p>
                <a:pPr marL="342900" indent="-342900" algn="just">
                  <a:buFont typeface="Arial" charset="0"/>
                  <a:buChar char="•"/>
                </a:pPr>
                <a:r>
                  <a:rPr kumimoji="1" lang="en-US" altLang="ko-KR" sz="1400" b="1" dirty="0" smtClean="0">
                    <a:solidFill>
                      <a:schemeClr val="bg1"/>
                    </a:solidFill>
                    <a:latin typeface="Century Schoolbook" charset="0"/>
                    <a:ea typeface="Century Schoolbook" charset="0"/>
                    <a:cs typeface="Century Schoolbook" charset="0"/>
                  </a:rPr>
                  <a:t>Qualitative speaking</a:t>
                </a:r>
                <a:br>
                  <a:rPr kumimoji="1" lang="en-US" altLang="ko-KR" sz="1400" b="1" dirty="0" smtClean="0">
                    <a:solidFill>
                      <a:schemeClr val="bg1"/>
                    </a:solidFill>
                    <a:latin typeface="Century Schoolbook" charset="0"/>
                    <a:ea typeface="Century Schoolbook" charset="0"/>
                    <a:cs typeface="Century Schoolbook" charset="0"/>
                  </a:rPr>
                </a:br>
                <a:r>
                  <a:rPr kumimoji="1" lang="en-US" altLang="ko-KR" sz="1200" b="1" dirty="0" smtClean="0">
                    <a:solidFill>
                      <a:schemeClr val="bg1"/>
                    </a:solidFill>
                    <a:latin typeface="Century Schoolbook" charset="0"/>
                    <a:ea typeface="Century Schoolbook" charset="0"/>
                    <a:cs typeface="Century Schoolbook" charset="0"/>
                  </a:rPr>
                  <a:t>“</a:t>
                </a:r>
                <a:r>
                  <a:rPr kumimoji="1" lang="en-US" altLang="ko-KR" sz="1200" i="1" dirty="0">
                    <a:solidFill>
                      <a:schemeClr val="bg1">
                        <a:lumMod val="95000"/>
                      </a:schemeClr>
                    </a:solidFill>
                    <a:latin typeface="Century Schoolbook" charset="0"/>
                    <a:ea typeface="Century Schoolbook" charset="0"/>
                    <a:cs typeface="Century Schoolbook" charset="0"/>
                  </a:rPr>
                  <a:t>How low forces deforming </a:t>
                </a:r>
                <a:r>
                  <a:rPr kumimoji="1" lang="en-US" altLang="ko-KR" sz="1200" i="1" dirty="0" smtClean="0">
                    <a:solidFill>
                      <a:schemeClr val="bg1">
                        <a:lumMod val="95000"/>
                      </a:schemeClr>
                    </a:solidFill>
                    <a:latin typeface="Century Schoolbook" charset="0"/>
                    <a:ea typeface="Century Schoolbook" charset="0"/>
                    <a:cs typeface="Century Schoolbook" charset="0"/>
                  </a:rPr>
                  <a:t>states </a:t>
                </a:r>
                <a:r>
                  <a:rPr kumimoji="1" lang="en-US" altLang="ko-KR" sz="1200" i="1" dirty="0">
                    <a:solidFill>
                      <a:schemeClr val="bg1">
                        <a:lumMod val="95000"/>
                      </a:schemeClr>
                    </a:solidFill>
                    <a:latin typeface="Century Schoolbook" charset="0"/>
                    <a:ea typeface="Century Schoolbook" charset="0"/>
                    <a:cs typeface="Century Schoolbook" charset="0"/>
                  </a:rPr>
                  <a:t>of an object carried </a:t>
                </a:r>
                <a:r>
                  <a:rPr kumimoji="1" lang="en-US" altLang="ko-KR" sz="1200" i="1" dirty="0" smtClean="0">
                    <a:solidFill>
                      <a:schemeClr val="bg1">
                        <a:lumMod val="95000"/>
                      </a:schemeClr>
                    </a:solidFill>
                    <a:latin typeface="Century Schoolbook" charset="0"/>
                    <a:ea typeface="Century Schoolbook" charset="0"/>
                    <a:cs typeface="Century Schoolbook" charset="0"/>
                  </a:rPr>
                  <a:t/>
                </a:r>
                <a:br>
                  <a:rPr kumimoji="1" lang="en-US" altLang="ko-KR" sz="1200" i="1" dirty="0" smtClean="0">
                    <a:solidFill>
                      <a:schemeClr val="bg1">
                        <a:lumMod val="95000"/>
                      </a:schemeClr>
                    </a:solidFill>
                    <a:latin typeface="Century Schoolbook" charset="0"/>
                    <a:ea typeface="Century Schoolbook" charset="0"/>
                    <a:cs typeface="Century Schoolbook" charset="0"/>
                  </a:rPr>
                </a:br>
                <a:r>
                  <a:rPr kumimoji="1" lang="en-US" altLang="ko-KR" sz="1200" i="1" dirty="0" smtClean="0">
                    <a:solidFill>
                      <a:schemeClr val="bg1">
                        <a:lumMod val="95000"/>
                      </a:schemeClr>
                    </a:solidFill>
                    <a:latin typeface="Century Schoolbook" charset="0"/>
                    <a:ea typeface="Century Schoolbook" charset="0"/>
                    <a:cs typeface="Century Schoolbook" charset="0"/>
                  </a:rPr>
                  <a:t>by </a:t>
                </a:r>
                <a:r>
                  <a:rPr kumimoji="1" lang="en-US" altLang="ko-KR" sz="1200" i="1" dirty="0">
                    <a:solidFill>
                      <a:schemeClr val="bg1">
                        <a:lumMod val="95000"/>
                      </a:schemeClr>
                    </a:solidFill>
                    <a:latin typeface="Century Schoolbook" charset="0"/>
                    <a:ea typeface="Century Schoolbook" charset="0"/>
                    <a:cs typeface="Century Schoolbook" charset="0"/>
                  </a:rPr>
                  <a:t>a robot </a:t>
                </a:r>
                <a:r>
                  <a:rPr kumimoji="1" lang="en-US" altLang="ko-KR" sz="1200" i="1" dirty="0" smtClean="0">
                    <a:solidFill>
                      <a:schemeClr val="bg1">
                        <a:lumMod val="95000"/>
                      </a:schemeClr>
                    </a:solidFill>
                    <a:latin typeface="Century Schoolbook" charset="0"/>
                    <a:ea typeface="Century Schoolbook" charset="0"/>
                    <a:cs typeface="Century Schoolbook" charset="0"/>
                  </a:rPr>
                  <a:t>are”</a:t>
                </a:r>
                <a:endParaRPr kumimoji="1" lang="en-US" altLang="ko-KR" sz="1600" b="1" dirty="0" smtClean="0">
                  <a:solidFill>
                    <a:schemeClr val="bg1"/>
                  </a:solidFill>
                  <a:latin typeface="Century Schoolbook" charset="0"/>
                  <a:ea typeface="Century Schoolbook" charset="0"/>
                  <a:cs typeface="Century Schoolbook" charset="0"/>
                </a:endParaRPr>
              </a:p>
              <a:p>
                <a:pPr marL="342900" indent="-342900">
                  <a:buFont typeface="Arial" charset="0"/>
                  <a:buChar char="•"/>
                </a:pPr>
                <a:r>
                  <a:rPr kumimoji="1" lang="en-US" altLang="ko-KR" sz="1400" b="1" dirty="0" smtClean="0">
                    <a:solidFill>
                      <a:schemeClr val="bg1"/>
                    </a:solidFill>
                    <a:latin typeface="Century Schoolbook" charset="0"/>
                    <a:ea typeface="Century Schoolbook" charset="0"/>
                    <a:cs typeface="Century Schoolbook" charset="0"/>
                  </a:rPr>
                  <a:t>Quantitative speaking</a:t>
                </a:r>
                <a:r>
                  <a:rPr kumimoji="1" lang="en-US" altLang="ko-KR" sz="1600" b="1" dirty="0" smtClean="0">
                    <a:solidFill>
                      <a:schemeClr val="bg1"/>
                    </a:solidFill>
                    <a:latin typeface="Century Schoolbook" charset="0"/>
                    <a:ea typeface="Century Schoolbook" charset="0"/>
                    <a:cs typeface="Century Schoolbook" charset="0"/>
                  </a:rPr>
                  <a:t/>
                </a:r>
                <a:br>
                  <a:rPr kumimoji="1" lang="en-US" altLang="ko-KR" sz="1600" b="1" dirty="0" smtClean="0">
                    <a:solidFill>
                      <a:schemeClr val="bg1"/>
                    </a:solidFill>
                    <a:latin typeface="Century Schoolbook" charset="0"/>
                    <a:ea typeface="Century Schoolbook" charset="0"/>
                    <a:cs typeface="Century Schoolbook" charset="0"/>
                  </a:rPr>
                </a:br>
                <a:r>
                  <a:rPr kumimoji="1" lang="en-US" altLang="ko-KR" sz="1200" dirty="0" smtClean="0">
                    <a:solidFill>
                      <a:schemeClr val="bg1"/>
                    </a:solidFill>
                    <a:latin typeface="Century Schoolbook" charset="0"/>
                    <a:ea typeface="Century Schoolbook" charset="0"/>
                    <a:cs typeface="Century Schoolbook" charset="0"/>
                  </a:rPr>
                  <a:t>Impulse during travel</a:t>
                </a:r>
                <a:r>
                  <a:rPr kumimoji="1" lang="en-US" altLang="ko-KR" sz="1600" dirty="0" smtClean="0">
                    <a:solidFill>
                      <a:schemeClr val="bg1"/>
                    </a:solidFill>
                    <a:latin typeface="Century Schoolbook" charset="0"/>
                    <a:ea typeface="Century Schoolbook" charset="0"/>
                    <a:cs typeface="Century Schoolbook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ko-KR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entury Schoolbook" charset="0"/>
                            <a:cs typeface="Century Schoolbook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ko-KR" sz="1400" b="0" i="0" smtClean="0">
                            <a:solidFill>
                              <a:schemeClr val="bg1"/>
                            </a:solidFill>
                            <a:latin typeface="Cambria Math" charset="0"/>
                            <a:ea typeface="Century Schoolbook" charset="0"/>
                            <a:cs typeface="Century Schoolbook" charset="0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ko-KR" sz="1400" b="0" i="0" smtClean="0">
                            <a:solidFill>
                              <a:schemeClr val="bg1"/>
                            </a:solidFill>
                            <a:latin typeface="Cambria Math" charset="0"/>
                            <a:ea typeface="Century Schoolbook" charset="0"/>
                            <a:cs typeface="Century Schoolbook" charset="0"/>
                          </a:rPr>
                          <m:t>t</m:t>
                        </m:r>
                        <m:r>
                          <a:rPr kumimoji="1" lang="en-US" altLang="ko-KR" sz="1400" b="0" i="0" smtClean="0">
                            <a:solidFill>
                              <a:schemeClr val="bg1"/>
                            </a:solidFill>
                            <a:latin typeface="Cambria Math" charset="0"/>
                            <a:ea typeface="Century Schoolbook" charset="0"/>
                            <a:cs typeface="Century Schoolbook" charset="0"/>
                          </a:rPr>
                          <m:t>=0</m:t>
                        </m:r>
                      </m:sub>
                      <m:sup>
                        <m:r>
                          <a:rPr kumimoji="1" lang="en-US" altLang="ko-KR" sz="1400" b="0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entury Schoolbook" charset="0"/>
                            <a:cs typeface="Century Schoolbook" charset="0"/>
                          </a:rPr>
                          <m:t>𝜏</m:t>
                        </m:r>
                      </m:sup>
                    </m:sSubSup>
                    <m:r>
                      <a:rPr kumimoji="1" lang="en-US" altLang="ko-KR" sz="1400" b="0" i="1" smtClean="0">
                        <a:solidFill>
                          <a:schemeClr val="bg1"/>
                        </a:solidFill>
                        <a:latin typeface="Cambria Math" charset="0"/>
                        <a:ea typeface="Century Schoolbook" charset="0"/>
                        <a:cs typeface="Century Schoolbook" charset="0"/>
                      </a:rPr>
                      <m:t>𝐹</m:t>
                    </m:r>
                  </m:oMath>
                </a14:m>
                <a:endParaRPr kumimoji="1" lang="en-US" altLang="ko-KR" sz="1600" dirty="0" smtClean="0">
                  <a:solidFill>
                    <a:schemeClr val="bg1"/>
                  </a:solidFill>
                  <a:latin typeface="Century Schoolbook" charset="0"/>
                  <a:ea typeface="Century Schoolbook" charset="0"/>
                  <a:cs typeface="Century Schoolbook" charset="0"/>
                </a:endParaRPr>
              </a:p>
            </p:txBody>
          </p:sp>
        </mc:Choice>
        <mc:Fallback xmlns="">
          <p:sp>
            <p:nvSpPr>
              <p:cNvPr id="9" name="텍스트 상자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868" y="2720489"/>
                <a:ext cx="4325223" cy="1446550"/>
              </a:xfrm>
              <a:prstGeom prst="rect">
                <a:avLst/>
              </a:prstGeom>
              <a:blipFill rotWithShape="0">
                <a:blip r:embed="rId2"/>
                <a:stretch>
                  <a:fillRect l="-1408" t="-2101" b="-126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텍스트 상자 9"/>
          <p:cNvSpPr txBox="1"/>
          <p:nvPr/>
        </p:nvSpPr>
        <p:spPr>
          <a:xfrm>
            <a:off x="337868" y="4081842"/>
            <a:ext cx="3711272" cy="400110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r>
              <a:rPr kumimoji="1" lang="en-US" altLang="ko-KR" sz="2000" b="1" dirty="0" smtClean="0">
                <a:solidFill>
                  <a:schemeClr val="bg1"/>
                </a:solidFill>
                <a:latin typeface="Century Schoolbook" charset="0"/>
                <a:ea typeface="Century Schoolbook" charset="0"/>
                <a:cs typeface="Century Schoolbook" charset="0"/>
              </a:rPr>
              <a:t>Formulation of discomfort</a:t>
            </a:r>
            <a:endParaRPr kumimoji="1" lang="en-US" altLang="ko-KR" sz="2000" b="1" dirty="0">
              <a:solidFill>
                <a:schemeClr val="bg1"/>
              </a:solidFill>
              <a:latin typeface="Century Schoolbook" charset="0"/>
              <a:ea typeface="Century Schoolbook" charset="0"/>
              <a:cs typeface="Century Schoolbook" charset="0"/>
            </a:endParaRPr>
          </a:p>
        </p:txBody>
      </p:sp>
      <p:sp>
        <p:nvSpPr>
          <p:cNvPr id="11" name="텍스트 상자 10"/>
          <p:cNvSpPr txBox="1"/>
          <p:nvPr/>
        </p:nvSpPr>
        <p:spPr>
          <a:xfrm>
            <a:off x="337868" y="879570"/>
            <a:ext cx="4698722" cy="1323439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r>
              <a:rPr kumimoji="1" lang="en-US" altLang="ko-KR" sz="2000" b="1" dirty="0" smtClean="0">
                <a:solidFill>
                  <a:schemeClr val="bg1"/>
                </a:solidFill>
                <a:latin typeface="Century Schoolbook" charset="0"/>
                <a:ea typeface="Century Schoolbook" charset="0"/>
                <a:cs typeface="Century Schoolbook" charset="0"/>
              </a:rPr>
              <a:t>Main contribution</a:t>
            </a:r>
          </a:p>
          <a:p>
            <a:pPr marL="177800" indent="-177800">
              <a:buFont typeface="+mj-lt"/>
              <a:buAutoNum type="arabicPeriod"/>
            </a:pPr>
            <a:r>
              <a:rPr kumimoji="1" lang="en-US" altLang="ko-KR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We define a new definition of </a:t>
            </a:r>
            <a:r>
              <a:rPr kumimoji="1" lang="en-US" altLang="ko-KR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comfort</a:t>
            </a:r>
            <a:r>
              <a:rPr kumimoji="1" lang="en-US" altLang="ko-KR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 and its counterpart, </a:t>
            </a:r>
            <a:r>
              <a:rPr kumimoji="1" lang="en-US" altLang="ko-KR" sz="1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/>
            </a:r>
            <a:br>
              <a:rPr kumimoji="1" lang="en-US" altLang="ko-KR" sz="1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</a:br>
            <a:r>
              <a:rPr kumimoji="1" lang="en-US" altLang="ko-KR" sz="1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discomfort</a:t>
            </a:r>
            <a:r>
              <a:rPr kumimoji="1" lang="en-US" altLang="ko-KR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, which is measured by </a:t>
            </a:r>
            <a:r>
              <a:rPr kumimoji="1" lang="en-US" altLang="ko-KR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sum of translational </a:t>
            </a:r>
            <a:r>
              <a:rPr kumimoji="1" lang="en-US" altLang="ko-KR" sz="1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/>
            </a:r>
            <a:br>
              <a:rPr kumimoji="1" lang="en-US" altLang="ko-KR" sz="1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</a:br>
            <a:r>
              <a:rPr kumimoji="1" lang="en-US" altLang="ko-KR" sz="1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forces</a:t>
            </a:r>
            <a:r>
              <a:rPr kumimoji="1" lang="en-US" altLang="ko-KR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, i.e., impulse.</a:t>
            </a:r>
            <a:endParaRPr kumimoji="1" lang="en-US" altLang="ko-KR" sz="1200" b="1" dirty="0" smtClean="0">
              <a:solidFill>
                <a:schemeClr val="bg1"/>
              </a:solidFill>
              <a:latin typeface="Century Schoolbook" charset="0"/>
              <a:ea typeface="Century Schoolbook" charset="0"/>
              <a:cs typeface="Century Schoolbook" charset="0"/>
            </a:endParaRPr>
          </a:p>
          <a:p>
            <a:pPr marL="177800" indent="-177800">
              <a:buFont typeface="+mj-lt"/>
              <a:buAutoNum type="arabicPeriod"/>
            </a:pPr>
            <a:r>
              <a:rPr kumimoji="1" lang="en-US" altLang="ko-KR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We propose a </a:t>
            </a:r>
            <a:r>
              <a:rPr kumimoji="1" lang="en-US" altLang="ko-KR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new approach of measuring obstacle cost </a:t>
            </a:r>
            <a:r>
              <a:rPr kumimoji="1" lang="en-US" altLang="ko-KR" sz="1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/>
            </a:r>
            <a:br>
              <a:rPr kumimoji="1" lang="en-US" altLang="ko-KR" sz="1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</a:br>
            <a:r>
              <a:rPr kumimoji="1" lang="en-US" altLang="ko-KR" sz="1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which </a:t>
            </a:r>
            <a:r>
              <a:rPr kumimoji="1" lang="en-US" altLang="ko-KR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targeting to support comfort trajectory planning.</a:t>
            </a:r>
            <a:endParaRPr kumimoji="1" lang="en-US" altLang="ko-KR" sz="2000" b="1" dirty="0">
              <a:solidFill>
                <a:schemeClr val="bg1"/>
              </a:solidFill>
              <a:latin typeface="Century Schoolbook" charset="0"/>
              <a:ea typeface="Century Schoolbook" charset="0"/>
              <a:cs typeface="Century Schoolbook" charset="0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290585" y="5004684"/>
            <a:ext cx="1799184" cy="1574044"/>
            <a:chOff x="7994291" y="3569388"/>
            <a:chExt cx="4809462" cy="4207634"/>
          </a:xfrm>
        </p:grpSpPr>
        <p:sp>
          <p:nvSpPr>
            <p:cNvPr id="13" name="직사각형 12"/>
            <p:cNvSpPr/>
            <p:nvPr/>
          </p:nvSpPr>
          <p:spPr>
            <a:xfrm>
              <a:off x="7994291" y="3569388"/>
              <a:ext cx="4809462" cy="4207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pic>
          <p:nvPicPr>
            <p:cNvPr id="14" name="그림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3497" y="3663430"/>
              <a:ext cx="4591050" cy="4019550"/>
            </a:xfrm>
            <a:prstGeom prst="rect">
              <a:avLst/>
            </a:prstGeom>
          </p:spPr>
        </p:pic>
      </p:grpSp>
      <p:cxnSp>
        <p:nvCxnSpPr>
          <p:cNvPr id="16" name="직선 연결선[R] 15"/>
          <p:cNvCxnSpPr/>
          <p:nvPr/>
        </p:nvCxnSpPr>
        <p:spPr>
          <a:xfrm>
            <a:off x="5140361" y="1007176"/>
            <a:ext cx="0" cy="5312601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텍스트 상자 16"/>
          <p:cNvSpPr txBox="1"/>
          <p:nvPr/>
        </p:nvSpPr>
        <p:spPr>
          <a:xfrm>
            <a:off x="4088880" y="401800"/>
            <a:ext cx="4014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400" dirty="0" err="1" smtClean="0">
                <a:solidFill>
                  <a:schemeClr val="bg1"/>
                </a:solidFill>
                <a:latin typeface="Century Schoolbook" charset="0"/>
                <a:ea typeface="Century Schoolbook" charset="0"/>
                <a:cs typeface="Century Schoolbook" charset="0"/>
              </a:rPr>
              <a:t>Heechan</a:t>
            </a:r>
            <a:r>
              <a:rPr kumimoji="1" lang="en-US" altLang="ko-KR" sz="1400" dirty="0" smtClean="0">
                <a:solidFill>
                  <a:schemeClr val="bg1"/>
                </a:solidFill>
                <a:latin typeface="Century Schoolbook" charset="0"/>
                <a:ea typeface="Century Schoolbook" charset="0"/>
                <a:cs typeface="Century Schoolbook" charset="0"/>
              </a:rPr>
              <a:t> Shin, </a:t>
            </a:r>
            <a:r>
              <a:rPr kumimoji="1" lang="en-US" altLang="ko-KR" sz="1400" dirty="0" err="1" smtClean="0">
                <a:solidFill>
                  <a:schemeClr val="bg1"/>
                </a:solidFill>
                <a:latin typeface="Century Schoolbook" charset="0"/>
                <a:ea typeface="Century Schoolbook" charset="0"/>
                <a:cs typeface="Century Schoolbook" charset="0"/>
              </a:rPr>
              <a:t>Donghyuk</a:t>
            </a:r>
            <a:r>
              <a:rPr kumimoji="1" lang="en-US" altLang="ko-KR" sz="1400" dirty="0" smtClean="0">
                <a:solidFill>
                  <a:schemeClr val="bg1"/>
                </a:solidFill>
                <a:latin typeface="Century Schoolbook" charset="0"/>
                <a:ea typeface="Century Schoolbook" charset="0"/>
                <a:cs typeface="Century Schoolbook" charset="0"/>
              </a:rPr>
              <a:t> Kim, Sung-</a:t>
            </a:r>
            <a:r>
              <a:rPr kumimoji="1" lang="en-US" altLang="ko-KR" sz="1400" dirty="0" err="1" smtClean="0">
                <a:solidFill>
                  <a:schemeClr val="bg1"/>
                </a:solidFill>
                <a:latin typeface="Century Schoolbook" charset="0"/>
                <a:ea typeface="Century Schoolbook" charset="0"/>
                <a:cs typeface="Century Schoolbook" charset="0"/>
              </a:rPr>
              <a:t>eui</a:t>
            </a:r>
            <a:r>
              <a:rPr kumimoji="1" lang="en-US" altLang="ko-KR" sz="1400" dirty="0" smtClean="0">
                <a:solidFill>
                  <a:schemeClr val="bg1"/>
                </a:solidFill>
                <a:latin typeface="Century Schoolbook" charset="0"/>
                <a:ea typeface="Century Schoolbook" charset="0"/>
                <a:cs typeface="Century Schoolbook" charset="0"/>
              </a:rPr>
              <a:t> Yoon</a:t>
            </a:r>
            <a:endParaRPr kumimoji="1" lang="ko-KR" altLang="en-US" sz="1400" dirty="0">
              <a:solidFill>
                <a:schemeClr val="bg1"/>
              </a:solidFill>
              <a:latin typeface="Century Schoolbook" charset="0"/>
              <a:ea typeface="Century Schoolbook" charset="0"/>
              <a:cs typeface="Century Schoolbook" charset="0"/>
            </a:endParaRPr>
          </a:p>
        </p:txBody>
      </p:sp>
      <p:sp>
        <p:nvSpPr>
          <p:cNvPr id="18" name="텍스트 상자 17"/>
          <p:cNvSpPr txBox="1"/>
          <p:nvPr/>
        </p:nvSpPr>
        <p:spPr>
          <a:xfrm>
            <a:off x="3564698" y="618837"/>
            <a:ext cx="50626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100" b="1" dirty="0" smtClean="0">
                <a:solidFill>
                  <a:schemeClr val="accent4"/>
                </a:solidFill>
                <a:latin typeface="Century Schoolbook" charset="0"/>
                <a:ea typeface="Century Schoolbook" charset="0"/>
                <a:cs typeface="Century Schoolbook" charset="0"/>
              </a:rPr>
              <a:t>Korea Advanced Institute of Science and Technology, South Korea</a:t>
            </a:r>
            <a:endParaRPr kumimoji="1" lang="ko-KR" altLang="en-US" sz="1100" b="1" dirty="0">
              <a:solidFill>
                <a:schemeClr val="accent4"/>
              </a:solidFill>
              <a:latin typeface="Century Schoolbook" charset="0"/>
              <a:ea typeface="Century Schoolbook" charset="0"/>
              <a:cs typeface="Century Schoolbook" charset="0"/>
            </a:endParaRPr>
          </a:p>
        </p:txBody>
      </p:sp>
      <p:sp>
        <p:nvSpPr>
          <p:cNvPr id="20" name="텍스트 상자 19"/>
          <p:cNvSpPr txBox="1"/>
          <p:nvPr/>
        </p:nvSpPr>
        <p:spPr>
          <a:xfrm>
            <a:off x="5280258" y="879570"/>
            <a:ext cx="6843540" cy="1323439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r>
              <a:rPr kumimoji="1" lang="en-US" altLang="ko-KR" sz="2000" b="1" dirty="0" smtClean="0">
                <a:solidFill>
                  <a:schemeClr val="bg1"/>
                </a:solidFill>
                <a:latin typeface="Century Schoolbook" charset="0"/>
                <a:ea typeface="Century Schoolbook" charset="0"/>
                <a:cs typeface="Century Schoolbook" charset="0"/>
              </a:rPr>
              <a:t>Methodology</a:t>
            </a:r>
          </a:p>
          <a:p>
            <a:pPr marL="177800" indent="-177800">
              <a:buFont typeface="+mj-lt"/>
              <a:buAutoNum type="arabicPeriod"/>
            </a:pPr>
            <a:r>
              <a:rPr kumimoji="1" lang="en-US" altLang="ko-KR" sz="1200" b="1" dirty="0" smtClean="0">
                <a:solidFill>
                  <a:schemeClr val="bg1"/>
                </a:solidFill>
                <a:latin typeface="Century Schoolbook" charset="0"/>
                <a:ea typeface="Century Schoolbook" charset="0"/>
                <a:cs typeface="Century Schoolbook" charset="0"/>
              </a:rPr>
              <a:t>Transcript trajectory optimization problem to non-linear programming by using</a:t>
            </a:r>
            <a:br>
              <a:rPr kumimoji="1" lang="en-US" altLang="ko-KR" sz="1200" b="1" dirty="0" smtClean="0">
                <a:solidFill>
                  <a:schemeClr val="bg1"/>
                </a:solidFill>
                <a:latin typeface="Century Schoolbook" charset="0"/>
                <a:ea typeface="Century Schoolbook" charset="0"/>
                <a:cs typeface="Century Schoolbook" charset="0"/>
              </a:rPr>
            </a:br>
            <a:r>
              <a:rPr kumimoji="1" lang="en-US" altLang="ko-KR" sz="1200" b="1" dirty="0" smtClean="0">
                <a:solidFill>
                  <a:schemeClr val="bg1"/>
                </a:solidFill>
                <a:latin typeface="Century Schoolbook" charset="0"/>
                <a:ea typeface="Century Schoolbook" charset="0"/>
                <a:cs typeface="Century Schoolbook" charset="0"/>
              </a:rPr>
              <a:t>direct collocation method.</a:t>
            </a:r>
          </a:p>
          <a:p>
            <a:pPr marL="177800" indent="-177800">
              <a:buFont typeface="+mj-lt"/>
              <a:buAutoNum type="arabicPeriod"/>
            </a:pPr>
            <a:r>
              <a:rPr kumimoji="1" lang="en-US" altLang="ko-KR" sz="1200" b="1" dirty="0" smtClean="0">
                <a:solidFill>
                  <a:schemeClr val="bg1"/>
                </a:solidFill>
                <a:latin typeface="Century Schoolbook" charset="0"/>
                <a:ea typeface="Century Schoolbook" charset="0"/>
                <a:cs typeface="Century Schoolbook" charset="0"/>
              </a:rPr>
              <a:t>Optimize the NLP according to comfort and obstacle objectives using NLP solver</a:t>
            </a:r>
          </a:p>
          <a:p>
            <a:pPr marL="355600" lvl="2" indent="-130175">
              <a:buFont typeface="Arial" charset="0"/>
              <a:buChar char="•"/>
            </a:pPr>
            <a:r>
              <a:rPr kumimoji="1" lang="en-US" altLang="ko-KR" sz="1200" b="1" dirty="0" smtClean="0">
                <a:solidFill>
                  <a:schemeClr val="bg1"/>
                </a:solidFill>
                <a:latin typeface="Century Schoolbook" charset="0"/>
                <a:ea typeface="Century Schoolbook" charset="0"/>
                <a:cs typeface="Century Schoolbook" charset="0"/>
              </a:rPr>
              <a:t>Comfort objective is calculated according to its definition</a:t>
            </a:r>
          </a:p>
          <a:p>
            <a:pPr marL="355600" lvl="2" indent="-130175">
              <a:buFont typeface="Arial" charset="0"/>
              <a:buChar char="•"/>
            </a:pPr>
            <a:r>
              <a:rPr kumimoji="1" lang="en-US" altLang="ko-KR" sz="1200" b="1" dirty="0" smtClean="0">
                <a:solidFill>
                  <a:schemeClr val="bg1"/>
                </a:solidFill>
                <a:latin typeface="Century Schoolbook" charset="0"/>
                <a:ea typeface="Century Schoolbook" charset="0"/>
                <a:cs typeface="Century Schoolbook" charset="0"/>
              </a:rPr>
              <a:t>Obstacle objective is calculated by using BOD</a:t>
            </a:r>
            <a:endParaRPr kumimoji="1" lang="en-US" altLang="ko-KR" sz="1200" b="1" dirty="0">
              <a:solidFill>
                <a:schemeClr val="bg1"/>
              </a:solidFill>
              <a:latin typeface="Century Schoolbook" charset="0"/>
              <a:ea typeface="Century Schoolbook" charset="0"/>
              <a:cs typeface="Century Schoolbook" charset="0"/>
            </a:endParaRPr>
          </a:p>
        </p:txBody>
      </p:sp>
      <p:sp>
        <p:nvSpPr>
          <p:cNvPr id="21" name="텍스트 상자 20"/>
          <p:cNvSpPr txBox="1"/>
          <p:nvPr/>
        </p:nvSpPr>
        <p:spPr>
          <a:xfrm>
            <a:off x="5280258" y="2263687"/>
            <a:ext cx="2044149" cy="400110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r>
              <a:rPr kumimoji="1" lang="en-US" altLang="ko-KR" sz="2000" b="1" smtClean="0">
                <a:solidFill>
                  <a:schemeClr val="bg1"/>
                </a:solidFill>
                <a:latin typeface="Century Schoolbook" charset="0"/>
                <a:ea typeface="Century Schoolbook" charset="0"/>
                <a:cs typeface="Century Schoolbook" charset="0"/>
              </a:rPr>
              <a:t>Transcription</a:t>
            </a:r>
            <a:endParaRPr kumimoji="1" lang="en-US" altLang="ko-KR" sz="2000" b="1" dirty="0">
              <a:solidFill>
                <a:schemeClr val="bg1"/>
              </a:solidFill>
              <a:latin typeface="Century Schoolbook" charset="0"/>
              <a:ea typeface="Century Schoolbook" charset="0"/>
              <a:cs typeface="Century Schoolbook" charset="0"/>
            </a:endParaRPr>
          </a:p>
        </p:txBody>
      </p:sp>
      <p:sp>
        <p:nvSpPr>
          <p:cNvPr id="22" name="텍스트 상자 21"/>
          <p:cNvSpPr txBox="1"/>
          <p:nvPr/>
        </p:nvSpPr>
        <p:spPr>
          <a:xfrm>
            <a:off x="7511803" y="2263687"/>
            <a:ext cx="4549643" cy="400110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r>
              <a:rPr kumimoji="1" lang="en-US" altLang="ko-KR" sz="2000" b="1" dirty="0" smtClean="0">
                <a:solidFill>
                  <a:schemeClr val="bg1"/>
                </a:solidFill>
                <a:latin typeface="Century Schoolbook" charset="0"/>
                <a:ea typeface="Century Schoolbook" charset="0"/>
                <a:cs typeface="Century Schoolbook" charset="0"/>
              </a:rPr>
              <a:t>Bidirectional </a:t>
            </a:r>
            <a:r>
              <a:rPr kumimoji="1" lang="en-US" altLang="ko-KR" sz="2000" b="1" smtClean="0">
                <a:solidFill>
                  <a:schemeClr val="bg1"/>
                </a:solidFill>
                <a:latin typeface="Century Schoolbook" charset="0"/>
                <a:ea typeface="Century Schoolbook" charset="0"/>
                <a:cs typeface="Century Schoolbook" charset="0"/>
              </a:rPr>
              <a:t>Obstacle Detection</a:t>
            </a:r>
            <a:endParaRPr kumimoji="1" lang="en-US" altLang="ko-KR" sz="2000" b="1" dirty="0">
              <a:solidFill>
                <a:schemeClr val="bg1"/>
              </a:solidFill>
              <a:latin typeface="Century Schoolbook" charset="0"/>
              <a:ea typeface="Century Schoolbook" charset="0"/>
              <a:cs typeface="Century Schoolbook" charset="0"/>
            </a:endParaRPr>
          </a:p>
        </p:txBody>
      </p:sp>
      <p:cxnSp>
        <p:nvCxnSpPr>
          <p:cNvPr id="23" name="직선 연결선[R] 22"/>
          <p:cNvCxnSpPr/>
          <p:nvPr/>
        </p:nvCxnSpPr>
        <p:spPr>
          <a:xfrm>
            <a:off x="7413502" y="2273871"/>
            <a:ext cx="0" cy="1982438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그림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538" y="2630036"/>
            <a:ext cx="1145789" cy="1147245"/>
          </a:xfrm>
          <a:prstGeom prst="rect">
            <a:avLst/>
          </a:prstGeom>
        </p:spPr>
      </p:pic>
      <p:sp>
        <p:nvSpPr>
          <p:cNvPr id="30" name="자유형 29"/>
          <p:cNvSpPr/>
          <p:nvPr/>
        </p:nvSpPr>
        <p:spPr>
          <a:xfrm>
            <a:off x="5280258" y="2789018"/>
            <a:ext cx="438544" cy="231696"/>
          </a:xfrm>
          <a:custGeom>
            <a:avLst/>
            <a:gdLst>
              <a:gd name="connsiteX0" fmla="*/ 0 w 1855305"/>
              <a:gd name="connsiteY0" fmla="*/ 2941983 h 2941983"/>
              <a:gd name="connsiteX1" fmla="*/ 463826 w 1855305"/>
              <a:gd name="connsiteY1" fmla="*/ 1060174 h 2941983"/>
              <a:gd name="connsiteX2" fmla="*/ 1855305 w 1855305"/>
              <a:gd name="connsiteY2" fmla="*/ 0 h 2941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5305" h="2941983">
                <a:moveTo>
                  <a:pt x="0" y="2941983"/>
                </a:moveTo>
                <a:cubicBezTo>
                  <a:pt x="77304" y="2246244"/>
                  <a:pt x="154608" y="1550505"/>
                  <a:pt x="463826" y="1060174"/>
                </a:cubicBezTo>
                <a:cubicBezTo>
                  <a:pt x="773044" y="569843"/>
                  <a:pt x="1314174" y="284921"/>
                  <a:pt x="1855305" y="0"/>
                </a:cubicBezTo>
              </a:path>
            </a:pathLst>
          </a:custGeom>
          <a:noFill/>
          <a:ln w="12700">
            <a:solidFill>
              <a:srgbClr val="FFFF00"/>
            </a:solidFill>
            <a:prstDash val="solid"/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2" name="톱니 모양의 오른쪽 화살표[N] 31"/>
          <p:cNvSpPr/>
          <p:nvPr/>
        </p:nvSpPr>
        <p:spPr>
          <a:xfrm>
            <a:off x="5799390" y="2840872"/>
            <a:ext cx="296610" cy="189387"/>
          </a:xfrm>
          <a:prstGeom prst="notched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텍스트 상자 33"/>
              <p:cNvSpPr txBox="1"/>
              <p:nvPr/>
            </p:nvSpPr>
            <p:spPr>
              <a:xfrm>
                <a:off x="5990502" y="2797996"/>
                <a:ext cx="1432764" cy="2751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ko-KR" altLang="en-US" sz="1100" i="1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𝜉</m:t>
                      </m:r>
                      <m:r>
                        <a:rPr kumimoji="1" lang="en-US" altLang="ko-KR" sz="1100" b="0" i="1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={</m:t>
                      </m:r>
                      <m:sSub>
                        <m:sSubPr>
                          <m:ctrlPr>
                            <a:rPr kumimoji="1" lang="en-US" altLang="ko-KR" sz="1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kumimoji="1" lang="en-US" altLang="ko-KR" sz="1100" b="0" i="1" smtClean="0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</m:e>
                        <m:sub>
                          <m:r>
                            <a:rPr kumimoji="1" lang="en-US" altLang="ko-KR" sz="1100" b="0" i="1" smtClean="0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𝑓</m:t>
                          </m:r>
                        </m:sub>
                      </m:sSub>
                      <m:r>
                        <a:rPr kumimoji="1" lang="en-US" altLang="ko-KR" sz="1100" b="0" i="1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,</m:t>
                      </m:r>
                      <m:sSub>
                        <m:sSubPr>
                          <m:ctrlPr>
                            <a:rPr kumimoji="1" lang="en-US" altLang="ko-KR" sz="1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kumimoji="1" lang="en-US" altLang="ko-KR" sz="1100" b="0" i="1" smtClean="0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kumimoji="1" lang="en-US" altLang="ko-KR" sz="1100" b="0" i="1" smtClean="0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ko-KR" sz="1100" i="1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⋯</m:t>
                      </m:r>
                      <m:sSub>
                        <m:sSubPr>
                          <m:ctrlPr>
                            <a:rPr kumimoji="1" lang="en-US" altLang="ko-KR" sz="1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kumimoji="1" lang="en-US" altLang="ko-KR" sz="1100" b="0" i="1" smtClean="0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kumimoji="1" lang="en-US" altLang="ko-KR" sz="1100" b="0" i="1" smtClean="0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𝑁</m:t>
                          </m:r>
                        </m:sub>
                      </m:sSub>
                      <m:r>
                        <a:rPr kumimoji="1" lang="en-US" altLang="ko-KR" sz="1100" b="0" i="1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,</m:t>
                      </m:r>
                      <m:r>
                        <a:rPr kumimoji="1" lang="en-US" altLang="ko-KR" sz="1100" i="1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⋯</m:t>
                      </m:r>
                      <m:r>
                        <a:rPr kumimoji="1" lang="en-US" altLang="ko-KR" sz="1100" b="0" i="1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}</m:t>
                      </m:r>
                    </m:oMath>
                  </m:oMathPara>
                </a14:m>
                <a:endParaRPr kumimoji="1" lang="ko-KR" altLang="en-US" sz="1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4" name="텍스트 상자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0502" y="2797996"/>
                <a:ext cx="1432764" cy="27514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텍스트 상자 34"/>
          <p:cNvSpPr txBox="1"/>
          <p:nvPr/>
        </p:nvSpPr>
        <p:spPr>
          <a:xfrm>
            <a:off x="5257318" y="3425037"/>
            <a:ext cx="2146421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ko-KR" sz="1200" b="1">
                <a:solidFill>
                  <a:schemeClr val="bg1"/>
                </a:solidFill>
                <a:latin typeface="Century Schoolbook" charset="0"/>
                <a:ea typeface="Century Schoolbook" charset="0"/>
                <a:cs typeface="Century Schoolbook" charset="0"/>
              </a:rPr>
              <a:t>Convert a continuous </a:t>
            </a:r>
            <a:r>
              <a:rPr kumimoji="1" lang="en-US" altLang="ko-KR" sz="1200" b="1" smtClean="0">
                <a:solidFill>
                  <a:schemeClr val="bg1"/>
                </a:solidFill>
                <a:latin typeface="Century Schoolbook" charset="0"/>
                <a:ea typeface="Century Schoolbook" charset="0"/>
                <a:cs typeface="Century Schoolbook" charset="0"/>
              </a:rPr>
              <a:t/>
            </a:r>
            <a:br>
              <a:rPr kumimoji="1" lang="en-US" altLang="ko-KR" sz="1200" b="1" smtClean="0">
                <a:solidFill>
                  <a:schemeClr val="bg1"/>
                </a:solidFill>
                <a:latin typeface="Century Schoolbook" charset="0"/>
                <a:ea typeface="Century Schoolbook" charset="0"/>
                <a:cs typeface="Century Schoolbook" charset="0"/>
              </a:rPr>
            </a:br>
            <a:r>
              <a:rPr kumimoji="1" lang="en-US" altLang="ko-KR" sz="1200" b="1" smtClean="0">
                <a:solidFill>
                  <a:schemeClr val="bg1"/>
                </a:solidFill>
                <a:latin typeface="Century Schoolbook" charset="0"/>
                <a:ea typeface="Century Schoolbook" charset="0"/>
                <a:cs typeface="Century Schoolbook" charset="0"/>
              </a:rPr>
              <a:t>trajectory </a:t>
            </a:r>
            <a:r>
              <a:rPr kumimoji="1" lang="en-US" altLang="ko-KR" sz="1200" b="1">
                <a:solidFill>
                  <a:schemeClr val="bg1"/>
                </a:solidFill>
                <a:latin typeface="Century Schoolbook" charset="0"/>
                <a:ea typeface="Century Schoolbook" charset="0"/>
                <a:cs typeface="Century Schoolbook" charset="0"/>
              </a:rPr>
              <a:t>optimization </a:t>
            </a:r>
            <a:r>
              <a:rPr kumimoji="1" lang="en-US" altLang="ko-KR" sz="1200" b="1" smtClean="0">
                <a:solidFill>
                  <a:schemeClr val="bg1"/>
                </a:solidFill>
                <a:latin typeface="Century Schoolbook" charset="0"/>
                <a:ea typeface="Century Schoolbook" charset="0"/>
                <a:cs typeface="Century Schoolbook" charset="0"/>
              </a:rPr>
              <a:t/>
            </a:r>
            <a:br>
              <a:rPr kumimoji="1" lang="en-US" altLang="ko-KR" sz="1200" b="1" smtClean="0">
                <a:solidFill>
                  <a:schemeClr val="bg1"/>
                </a:solidFill>
                <a:latin typeface="Century Schoolbook" charset="0"/>
                <a:ea typeface="Century Schoolbook" charset="0"/>
                <a:cs typeface="Century Schoolbook" charset="0"/>
              </a:rPr>
            </a:br>
            <a:r>
              <a:rPr kumimoji="1" lang="en-US" altLang="ko-KR" sz="1200" b="1" smtClean="0">
                <a:solidFill>
                  <a:schemeClr val="bg1"/>
                </a:solidFill>
                <a:latin typeface="Century Schoolbook" charset="0"/>
                <a:ea typeface="Century Schoolbook" charset="0"/>
                <a:cs typeface="Century Schoolbook" charset="0"/>
              </a:rPr>
              <a:t>problem </a:t>
            </a:r>
            <a:r>
              <a:rPr kumimoji="1" lang="en-US" altLang="ko-KR" sz="1200" b="1">
                <a:solidFill>
                  <a:schemeClr val="bg1"/>
                </a:solidFill>
                <a:latin typeface="Century Schoolbook" charset="0"/>
                <a:ea typeface="Century Schoolbook" charset="0"/>
                <a:cs typeface="Century Schoolbook" charset="0"/>
              </a:rPr>
              <a:t>to a discrete NLP </a:t>
            </a:r>
            <a:r>
              <a:rPr kumimoji="1" lang="en-US" altLang="ko-KR" sz="1200" b="1" smtClean="0">
                <a:solidFill>
                  <a:schemeClr val="bg1"/>
                </a:solidFill>
                <a:latin typeface="Century Schoolbook" charset="0"/>
                <a:ea typeface="Century Schoolbook" charset="0"/>
                <a:cs typeface="Century Schoolbook" charset="0"/>
              </a:rPr>
              <a:t/>
            </a:r>
            <a:br>
              <a:rPr kumimoji="1" lang="en-US" altLang="ko-KR" sz="1200" b="1" smtClean="0">
                <a:solidFill>
                  <a:schemeClr val="bg1"/>
                </a:solidFill>
                <a:latin typeface="Century Schoolbook" charset="0"/>
                <a:ea typeface="Century Schoolbook" charset="0"/>
                <a:cs typeface="Century Schoolbook" charset="0"/>
              </a:rPr>
            </a:br>
            <a:r>
              <a:rPr kumimoji="1" lang="en-US" altLang="ko-KR" sz="1200" b="1" smtClean="0">
                <a:solidFill>
                  <a:schemeClr val="bg1"/>
                </a:solidFill>
                <a:latin typeface="Century Schoolbook" charset="0"/>
                <a:ea typeface="Century Schoolbook" charset="0"/>
                <a:cs typeface="Century Schoolbook" charset="0"/>
              </a:rPr>
              <a:t>problem</a:t>
            </a:r>
            <a:r>
              <a:rPr kumimoji="1" lang="en-US" altLang="ko-KR" sz="1200" b="1">
                <a:solidFill>
                  <a:schemeClr val="bg1"/>
                </a:solidFill>
                <a:latin typeface="Century Schoolbook" charset="0"/>
                <a:ea typeface="Century Schoolbook" charset="0"/>
                <a:cs typeface="Century Schoolbook" charset="0"/>
              </a:rPr>
              <a:t>.</a:t>
            </a:r>
            <a:endParaRPr kumimoji="1" lang="ko-KR" altLang="en-US" sz="1200" b="1" dirty="0">
              <a:solidFill>
                <a:schemeClr val="bg1"/>
              </a:solidFill>
              <a:latin typeface="Century Schoolbook" charset="0"/>
              <a:ea typeface="Century Schoolbook" charset="0"/>
              <a:cs typeface="Century Schoolbook" charset="0"/>
            </a:endParaRPr>
          </a:p>
        </p:txBody>
      </p:sp>
      <p:sp>
        <p:nvSpPr>
          <p:cNvPr id="36" name="텍스트 상자 35"/>
          <p:cNvSpPr txBox="1"/>
          <p:nvPr/>
        </p:nvSpPr>
        <p:spPr>
          <a:xfrm>
            <a:off x="5280258" y="4481952"/>
            <a:ext cx="2823209" cy="400110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r>
              <a:rPr kumimoji="1" lang="en-US" altLang="ko-KR" sz="2000" b="1" dirty="0" smtClean="0">
                <a:solidFill>
                  <a:schemeClr val="bg1"/>
                </a:solidFill>
                <a:latin typeface="Century Schoolbook" charset="0"/>
                <a:ea typeface="Century Schoolbook" charset="0"/>
                <a:cs typeface="Century Schoolbook" charset="0"/>
              </a:rPr>
              <a:t>Experiment Results</a:t>
            </a:r>
            <a:endParaRPr kumimoji="1" lang="en-US" altLang="ko-KR" sz="2000" b="1" dirty="0">
              <a:solidFill>
                <a:schemeClr val="bg1"/>
              </a:solidFill>
              <a:latin typeface="Century Schoolbook" charset="0"/>
              <a:ea typeface="Century Schoolbook" charset="0"/>
              <a:cs typeface="Century Schoolbook" charset="0"/>
            </a:endParaRPr>
          </a:p>
        </p:txBody>
      </p:sp>
      <p:pic>
        <p:nvPicPr>
          <p:cNvPr id="37" name="그림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096" y="4904878"/>
            <a:ext cx="3172362" cy="1085392"/>
          </a:xfrm>
          <a:prstGeom prst="rect">
            <a:avLst/>
          </a:prstGeom>
        </p:spPr>
      </p:pic>
      <p:pic>
        <p:nvPicPr>
          <p:cNvPr id="38" name="그림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240" y="6073010"/>
            <a:ext cx="662691" cy="662691"/>
          </a:xfrm>
          <a:prstGeom prst="rect">
            <a:avLst/>
          </a:prstGeom>
        </p:spPr>
      </p:pic>
      <p:pic>
        <p:nvPicPr>
          <p:cNvPr id="39" name="그림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933" y="6073446"/>
            <a:ext cx="661925" cy="661925"/>
          </a:xfrm>
          <a:prstGeom prst="rect">
            <a:avLst/>
          </a:prstGeom>
        </p:spPr>
      </p:pic>
      <p:pic>
        <p:nvPicPr>
          <p:cNvPr id="40" name="그림 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81" y="6076782"/>
            <a:ext cx="1031020" cy="662610"/>
          </a:xfrm>
          <a:prstGeom prst="rect">
            <a:avLst/>
          </a:prstGeom>
        </p:spPr>
      </p:pic>
      <p:sp>
        <p:nvSpPr>
          <p:cNvPr id="41" name="텍스트 상자 40"/>
          <p:cNvSpPr txBox="1"/>
          <p:nvPr/>
        </p:nvSpPr>
        <p:spPr>
          <a:xfrm>
            <a:off x="8470008" y="4800400"/>
            <a:ext cx="3780202" cy="193899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marL="127000" indent="-127000">
              <a:buFont typeface="Arial" charset="0"/>
              <a:buChar char="•"/>
            </a:pPr>
            <a:r>
              <a:rPr kumimoji="1" lang="en-US" altLang="ko-KR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Our method (orange) gets lower force than </a:t>
            </a:r>
            <a:r>
              <a:rPr kumimoji="1" lang="en-US" altLang="ko-KR" sz="1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/>
            </a:r>
            <a:br>
              <a:rPr kumimoji="1" lang="en-US" altLang="ko-KR" sz="1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</a:br>
            <a:r>
              <a:rPr kumimoji="1" lang="en-US" altLang="ko-KR" sz="1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forces </a:t>
            </a:r>
            <a:r>
              <a:rPr kumimoji="1" lang="en-US" altLang="ko-KR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of other methods during the travel.</a:t>
            </a:r>
          </a:p>
          <a:p>
            <a:pPr marL="127000" indent="-127000">
              <a:buFont typeface="Arial" charset="0"/>
              <a:buChar char="•"/>
            </a:pPr>
            <a:endParaRPr kumimoji="1" lang="en-US" altLang="ko-KR" sz="1200" b="1" dirty="0" smtClean="0">
              <a:solidFill>
                <a:schemeClr val="bg1"/>
              </a:solidFill>
              <a:latin typeface="Century Schoolbook" charset="0"/>
              <a:ea typeface="Century Schoolbook" charset="0"/>
              <a:cs typeface="Century Schoolbook" charset="0"/>
            </a:endParaRPr>
          </a:p>
          <a:p>
            <a:pPr marL="127000" indent="-127000">
              <a:buFont typeface="Arial" charset="0"/>
              <a:buChar char="•"/>
            </a:pPr>
            <a:r>
              <a:rPr kumimoji="1" lang="en-US" altLang="ko-KR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Although the result of our method gets a </a:t>
            </a:r>
            <a:r>
              <a:rPr kumimoji="1" lang="en-US" altLang="ko-KR" sz="1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/>
            </a:r>
            <a:br>
              <a:rPr kumimoji="1" lang="en-US" altLang="ko-KR" sz="1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</a:br>
            <a:r>
              <a:rPr kumimoji="1" lang="en-US" altLang="ko-KR" sz="1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greater </a:t>
            </a:r>
            <a:r>
              <a:rPr kumimoji="1" lang="en-US" altLang="ko-KR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impulse than the others, </a:t>
            </a:r>
            <a:br>
              <a:rPr kumimoji="1" lang="en-US" altLang="ko-KR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</a:br>
            <a:r>
              <a:rPr kumimoji="1" lang="en-US" altLang="ko-KR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our method shows reasonably less travel </a:t>
            </a:r>
            <a:r>
              <a:rPr kumimoji="1" lang="en-US" altLang="ko-KR" sz="1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/>
            </a:r>
            <a:br>
              <a:rPr kumimoji="1" lang="en-US" altLang="ko-KR" sz="1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</a:br>
            <a:r>
              <a:rPr kumimoji="1" lang="en-US" altLang="ko-KR" sz="1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time</a:t>
            </a:r>
            <a:r>
              <a:rPr kumimoji="1" lang="en-US" altLang="ko-KR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.</a:t>
            </a:r>
            <a:endParaRPr kumimoji="1" lang="en-US" altLang="ko-KR" sz="12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Schoolbook" charset="0"/>
              <a:ea typeface="Century Schoolbook" charset="0"/>
              <a:cs typeface="Century Schoolbook" charset="0"/>
            </a:endParaRPr>
          </a:p>
          <a:p>
            <a:pPr marL="127000" indent="-127000">
              <a:buFont typeface="Arial" charset="0"/>
              <a:buChar char="•"/>
            </a:pPr>
            <a:endParaRPr kumimoji="1" lang="en-US" altLang="ko-KR" sz="1200" b="1" dirty="0" smtClean="0">
              <a:solidFill>
                <a:schemeClr val="bg1"/>
              </a:solidFill>
              <a:latin typeface="Century Schoolbook" charset="0"/>
              <a:ea typeface="Century Schoolbook" charset="0"/>
              <a:cs typeface="Century Schoolbook" charset="0"/>
            </a:endParaRPr>
          </a:p>
          <a:p>
            <a:pPr marL="127000" indent="-127000">
              <a:buFont typeface="Arial" charset="0"/>
              <a:buChar char="•"/>
            </a:pPr>
            <a:r>
              <a:rPr kumimoji="1" lang="en-US" altLang="ko-KR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Only our method satisfies the acceptable </a:t>
            </a:r>
            <a:r>
              <a:rPr kumimoji="1" lang="en-US" altLang="ko-KR" sz="1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/>
            </a:r>
            <a:br>
              <a:rPr kumimoji="1" lang="en-US" altLang="ko-KR" sz="1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</a:br>
            <a:r>
              <a:rPr kumimoji="1" lang="en-US" altLang="ko-KR" sz="1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max </a:t>
            </a:r>
            <a:r>
              <a:rPr kumimoji="1" lang="en-US" altLang="ko-KR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force constraint.</a:t>
            </a:r>
            <a:endParaRPr kumimoji="1" lang="en-US" altLang="ko-KR" sz="1200" b="1" dirty="0">
              <a:solidFill>
                <a:schemeClr val="bg1"/>
              </a:solidFill>
              <a:latin typeface="Century Schoolbook" charset="0"/>
              <a:ea typeface="Century Schoolbook" charset="0"/>
              <a:cs typeface="Century Schoolbook" charset="0"/>
            </a:endParaRPr>
          </a:p>
        </p:txBody>
      </p:sp>
      <p:sp>
        <p:nvSpPr>
          <p:cNvPr id="42" name="텍스트 상자 41"/>
          <p:cNvSpPr txBox="1"/>
          <p:nvPr/>
        </p:nvSpPr>
        <p:spPr>
          <a:xfrm>
            <a:off x="5151294" y="2998457"/>
            <a:ext cx="7409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800" smtClean="0">
                <a:solidFill>
                  <a:schemeClr val="bg1"/>
                </a:solidFill>
                <a:latin typeface="Century Schoolbook" charset="0"/>
                <a:ea typeface="Century Schoolbook" charset="0"/>
                <a:cs typeface="Century Schoolbook" charset="0"/>
              </a:rPr>
              <a:t>[Trajectory]</a:t>
            </a:r>
            <a:endParaRPr kumimoji="1" lang="ko-KR" altLang="en-US" sz="800" dirty="0">
              <a:solidFill>
                <a:schemeClr val="bg1"/>
              </a:solidFill>
              <a:latin typeface="Century Schoolbook" charset="0"/>
              <a:ea typeface="Century Schoolbook" charset="0"/>
              <a:cs typeface="Century Schoolbook" charset="0"/>
            </a:endParaRPr>
          </a:p>
        </p:txBody>
      </p:sp>
      <p:sp>
        <p:nvSpPr>
          <p:cNvPr id="43" name="텍스트 상자 42"/>
          <p:cNvSpPr txBox="1"/>
          <p:nvPr/>
        </p:nvSpPr>
        <p:spPr>
          <a:xfrm>
            <a:off x="6206758" y="2998457"/>
            <a:ext cx="1056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800" dirty="0" smtClean="0">
                <a:solidFill>
                  <a:schemeClr val="bg1"/>
                </a:solidFill>
                <a:latin typeface="Century Schoolbook" charset="0"/>
                <a:ea typeface="Century Schoolbook" charset="0"/>
                <a:cs typeface="Century Schoolbook" charset="0"/>
              </a:rPr>
              <a:t>[</a:t>
            </a:r>
            <a:r>
              <a:rPr kumimoji="1" lang="en-US" altLang="ko-KR" sz="800" smtClean="0">
                <a:solidFill>
                  <a:schemeClr val="bg1"/>
                </a:solidFill>
                <a:latin typeface="Century Schoolbook" charset="0"/>
                <a:ea typeface="Century Schoolbook" charset="0"/>
                <a:cs typeface="Century Schoolbook" charset="0"/>
              </a:rPr>
              <a:t>Trajectory vector]</a:t>
            </a:r>
            <a:endParaRPr kumimoji="1" lang="ko-KR" altLang="en-US" sz="800" dirty="0">
              <a:solidFill>
                <a:schemeClr val="bg1"/>
              </a:solidFill>
              <a:latin typeface="Century Schoolbook" charset="0"/>
              <a:ea typeface="Century Schoolbook" charset="0"/>
              <a:cs typeface="Century Schoolbook" charset="0"/>
            </a:endParaRPr>
          </a:p>
        </p:txBody>
      </p:sp>
      <p:grpSp>
        <p:nvGrpSpPr>
          <p:cNvPr id="45" name="그룹 44"/>
          <p:cNvGrpSpPr/>
          <p:nvPr/>
        </p:nvGrpSpPr>
        <p:grpSpPr>
          <a:xfrm>
            <a:off x="679856" y="4458856"/>
            <a:ext cx="4744434" cy="1488967"/>
            <a:chOff x="-781678" y="3117363"/>
            <a:chExt cx="10657082" cy="334456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텍스트 상자 46"/>
                <p:cNvSpPr txBox="1"/>
                <p:nvPr/>
              </p:nvSpPr>
              <p:spPr>
                <a:xfrm>
                  <a:off x="-781678" y="3117363"/>
                  <a:ext cx="10657082" cy="31803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ko-KR" sz="11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𝑫𝒊𝒔𝒄𝒐𝒎𝒇𝒐𝒓𝒕</m:t>
                        </m:r>
                        <m:r>
                          <a:rPr kumimoji="1" lang="en-US" altLang="ko-KR" sz="11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=</m:t>
                        </m:r>
                        <m:f>
                          <m:fPr>
                            <m:ctrlPr>
                              <a:rPr kumimoji="1" lang="en-US" altLang="ko-KR" sz="11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ko-KR" sz="1100" b="1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𝟏</m:t>
                            </m:r>
                          </m:num>
                          <m:den>
                            <m:sSup>
                              <m:sSupPr>
                                <m:ctrlPr>
                                  <a:rPr kumimoji="1" lang="en-US" altLang="ko-KR" sz="11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ko-KR" sz="1100" b="1" i="1" smtClean="0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</a:rPr>
                                  <m:t>𝒎</m:t>
                                </m:r>
                              </m:e>
                              <m:sup>
                                <m:r>
                                  <a:rPr kumimoji="1" lang="en-US" altLang="ko-KR" sz="1100" b="1" i="1" smtClean="0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</a:rPr>
                                  <m:t>𝟐</m:t>
                                </m:r>
                              </m:sup>
                            </m:sSup>
                          </m:den>
                        </m:f>
                        <m:sSup>
                          <m:sSupPr>
                            <m:ctrlPr>
                              <a:rPr kumimoji="1" lang="en-US" altLang="ko-KR" sz="11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ko-KR" sz="1100" b="1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|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kumimoji="1" lang="en-US" altLang="ko-KR" sz="11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ko-KR" sz="1100" b="1" i="1" smtClean="0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</a:rPr>
                                  <m:t>𝑭</m:t>
                                </m:r>
                              </m:e>
                            </m:d>
                            <m:r>
                              <a:rPr kumimoji="1" lang="en-US" altLang="ko-KR" sz="1100" b="1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|</m:t>
                            </m:r>
                          </m:e>
                          <m:sup>
                            <m:r>
                              <a:rPr kumimoji="1" lang="en-US" altLang="ko-KR" sz="1100" b="1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𝟐</m:t>
                            </m:r>
                          </m:sup>
                        </m:sSup>
                        <m:r>
                          <a:rPr kumimoji="1" lang="en-US" altLang="ko-KR" sz="11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=</m:t>
                        </m:r>
                        <m:f>
                          <m:fPr>
                            <m:ctrlPr>
                              <a:rPr kumimoji="1" lang="en-US" altLang="ko-KR" sz="11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ko-KR" sz="1100" b="1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𝟏</m:t>
                            </m:r>
                          </m:num>
                          <m:den>
                            <m:sSup>
                              <m:sSupPr>
                                <m:ctrlPr>
                                  <a:rPr kumimoji="1" lang="en-US" altLang="ko-KR" sz="11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ko-KR" sz="1100" b="1" i="1" smtClean="0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</a:rPr>
                                  <m:t>𝒎</m:t>
                                </m:r>
                              </m:e>
                              <m:sup>
                                <m:r>
                                  <a:rPr kumimoji="1" lang="en-US" altLang="ko-KR" sz="1100" b="1" i="1" smtClean="0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</a:rPr>
                                  <m:t>𝟐</m:t>
                                </m:r>
                              </m:sup>
                            </m:sSup>
                          </m:den>
                        </m:f>
                        <m:sSup>
                          <m:sSupPr>
                            <m:ctrlPr>
                              <a:rPr kumimoji="1" lang="en-US" altLang="ko-KR" sz="11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ko-KR" sz="1100" b="1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||</m:t>
                            </m:r>
                            <m:sSub>
                              <m:sSubPr>
                                <m:ctrlPr>
                                  <a:rPr kumimoji="1" lang="en-US" altLang="ko-KR" sz="11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ko-KR" sz="1100" b="1" i="1" smtClean="0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</a:rPr>
                                  <m:t>𝑭</m:t>
                                </m:r>
                              </m:e>
                              <m:sub>
                                <m:r>
                                  <a:rPr kumimoji="1" lang="en-US" altLang="ko-KR" sz="1100" b="1" i="1" smtClean="0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</a:rPr>
                                  <m:t>||</m:t>
                                </m:r>
                              </m:sub>
                            </m:sSub>
                            <m:r>
                              <a:rPr kumimoji="1" lang="en-US" altLang="ko-KR" sz="1100" b="1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kumimoji="1" lang="en-US" altLang="ko-KR" sz="11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ko-KR" sz="1100" b="1" i="1" smtClean="0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</a:rPr>
                                  <m:t>𝑭</m:t>
                                </m:r>
                              </m:e>
                              <m:sub>
                                <m:r>
                                  <a:rPr kumimoji="1" lang="en-US" altLang="ko-KR" sz="1100" b="1" i="1" smtClean="0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⊥</m:t>
                                </m:r>
                              </m:sub>
                            </m:sSub>
                            <m:r>
                              <a:rPr kumimoji="1" lang="en-US" altLang="ko-KR" sz="1100" b="1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||</m:t>
                            </m:r>
                          </m:e>
                          <m:sup>
                            <m:r>
                              <a:rPr kumimoji="1" lang="en-US" altLang="ko-KR" sz="1100" b="1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𝟐</m:t>
                            </m:r>
                          </m:sup>
                        </m:sSup>
                        <m:r>
                          <a:rPr kumimoji="1" lang="en-US" altLang="ko-KR" sz="11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=</m:t>
                        </m:r>
                        <m:sSup>
                          <m:sSupPr>
                            <m:ctrlPr>
                              <a:rPr kumimoji="1" lang="en-US" altLang="ko-KR" sz="11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ko-KR" sz="1100" b="1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𝒂</m:t>
                            </m:r>
                          </m:e>
                          <m:sup>
                            <m:r>
                              <a:rPr kumimoji="1" lang="en-US" altLang="ko-KR" sz="1100" b="1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𝟐</m:t>
                            </m:r>
                          </m:sup>
                        </m:sSup>
                        <m:r>
                          <a:rPr kumimoji="1" lang="en-US" altLang="ko-KR" sz="11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kumimoji="1" lang="en-US" altLang="ko-KR" sz="11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ko-KR" sz="1100" b="1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𝜿</m:t>
                            </m:r>
                          </m:e>
                          <m:sup>
                            <m:r>
                              <a:rPr kumimoji="1" lang="en-US" altLang="ko-KR" sz="1100" b="1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𝟐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ko-KR" sz="11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ko-KR" sz="1100" b="1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𝒗</m:t>
                            </m:r>
                          </m:e>
                          <m:sup>
                            <m:r>
                              <a:rPr kumimoji="1" lang="en-US" altLang="ko-KR" sz="1100" b="1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𝟒</m:t>
                            </m:r>
                          </m:sup>
                        </m:sSup>
                      </m:oMath>
                    </m:oMathPara>
                  </a14:m>
                  <a:r>
                    <a:rPr kumimoji="1" lang="en-US" altLang="ko-KR" sz="1100" b="1" dirty="0" smtClean="0">
                      <a:solidFill>
                        <a:schemeClr val="bg1"/>
                      </a:solidFill>
                    </a:rPr>
                    <a:t/>
                  </a:r>
                  <a:br>
                    <a:rPr kumimoji="1" lang="en-US" altLang="ko-KR" sz="1100" b="1" dirty="0" smtClean="0">
                      <a:solidFill>
                        <a:schemeClr val="bg1"/>
                      </a:solidFill>
                    </a:rPr>
                  </a:br>
                  <a:endParaRPr kumimoji="1" lang="en-US" altLang="ko-KR" sz="1100" b="1" dirty="0" smtClean="0">
                    <a:solidFill>
                      <a:schemeClr val="bg1"/>
                    </a:solidFill>
                    <a:latin typeface="Century Schoolbook" charset="0"/>
                    <a:ea typeface="Century Schoolbook" charset="0"/>
                    <a:cs typeface="Century Schoolbook" charset="0"/>
                  </a:endParaRPr>
                </a:p>
              </p:txBody>
            </p:sp>
          </mc:Choice>
          <mc:Fallback xmlns="">
            <p:sp>
              <p:nvSpPr>
                <p:cNvPr id="47" name="텍스트 상자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781678" y="3117363"/>
                  <a:ext cx="10657082" cy="318036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t="-4348" b="-156522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직사각형 47"/>
                <p:cNvSpPr/>
                <p:nvPr/>
              </p:nvSpPr>
              <p:spPr>
                <a:xfrm>
                  <a:off x="2296717" y="6215705"/>
                  <a:ext cx="1621534" cy="246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1" lang="en-US" altLang="ko-KR" sz="10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𝑚</m:t>
                      </m:r>
                    </m:oMath>
                  </a14:m>
                  <a:r>
                    <a:rPr kumimoji="1" lang="en-US" altLang="ko-KR" sz="1000" dirty="0">
                      <a:solidFill>
                        <a:schemeClr val="bg1"/>
                      </a:solidFill>
                      <a:latin typeface="Century Schoolbook" charset="0"/>
                      <a:ea typeface="Century Schoolbook" charset="0"/>
                      <a:cs typeface="Century Schoolbook" charset="0"/>
                    </a:rPr>
                    <a:t> : mass of target object</a:t>
                  </a:r>
                  <a:endParaRPr lang="ko-KR" altLang="en-US" sz="1000" dirty="0"/>
                </a:p>
              </p:txBody>
            </p:sp>
          </mc:Choice>
          <mc:Fallback xmlns="">
            <p:sp>
              <p:nvSpPr>
                <p:cNvPr id="48" name="직사각형 4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6717" y="6215705"/>
                  <a:ext cx="1621534" cy="246220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r="-121008" b="-155556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9" name="직선 화살표 연결선 48"/>
            <p:cNvCxnSpPr/>
            <p:nvPr/>
          </p:nvCxnSpPr>
          <p:spPr>
            <a:xfrm flipV="1">
              <a:off x="2595962" y="3881711"/>
              <a:ext cx="0" cy="2419618"/>
            </a:xfrm>
            <a:prstGeom prst="straightConnector1">
              <a:avLst/>
            </a:prstGeom>
            <a:ln>
              <a:solidFill>
                <a:schemeClr val="bg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직사각형 49"/>
                <p:cNvSpPr/>
                <p:nvPr/>
              </p:nvSpPr>
              <p:spPr>
                <a:xfrm>
                  <a:off x="2579484" y="4204675"/>
                  <a:ext cx="1456744" cy="26007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ko-KR" sz="1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ko-KR" sz="10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𝐹</m:t>
                          </m:r>
                        </m:e>
                        <m:sub>
                          <m:r>
                            <a:rPr kumimoji="1" lang="en-US" altLang="ko-KR" sz="10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||</m:t>
                          </m:r>
                        </m:sub>
                      </m:sSub>
                      <m:r>
                        <a:rPr kumimoji="1" lang="en-US" altLang="ko-KR" sz="10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 </m:t>
                      </m:r>
                    </m:oMath>
                  </a14:m>
                  <a:r>
                    <a:rPr kumimoji="1" lang="en-US" altLang="ko-KR" sz="1000" dirty="0">
                      <a:solidFill>
                        <a:schemeClr val="bg1"/>
                      </a:solidFill>
                      <a:latin typeface="Century Schoolbook" charset="0"/>
                      <a:ea typeface="Century Schoolbook" charset="0"/>
                      <a:cs typeface="Century Schoolbook" charset="0"/>
                    </a:rPr>
                    <a:t>: longitudinal force</a:t>
                  </a:r>
                </a:p>
              </p:txBody>
            </p:sp>
          </mc:Choice>
          <mc:Fallback xmlns="">
            <p:sp>
              <p:nvSpPr>
                <p:cNvPr id="50" name="직사각형 4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9484" y="4204675"/>
                  <a:ext cx="1456744" cy="260071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t="-152632" r="-122642" b="-310526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1" name="직선 화살표 연결선 50"/>
            <p:cNvCxnSpPr/>
            <p:nvPr/>
          </p:nvCxnSpPr>
          <p:spPr>
            <a:xfrm flipV="1">
              <a:off x="4918090" y="3738702"/>
              <a:ext cx="0" cy="604717"/>
            </a:xfrm>
            <a:prstGeom prst="straightConnector1">
              <a:avLst/>
            </a:prstGeom>
            <a:ln>
              <a:solidFill>
                <a:schemeClr val="bg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직사각형 51"/>
                <p:cNvSpPr/>
                <p:nvPr/>
              </p:nvSpPr>
              <p:spPr>
                <a:xfrm>
                  <a:off x="3658985" y="5073803"/>
                  <a:ext cx="1134541" cy="246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ko-KR" sz="1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ko-KR" sz="10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𝐹</m:t>
                          </m:r>
                        </m:e>
                        <m:sub>
                          <m:r>
                            <a:rPr kumimoji="1" lang="en-US" altLang="ko-KR" sz="1000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⊥</m:t>
                          </m:r>
                        </m:sub>
                      </m:sSub>
                      <m:r>
                        <a:rPr kumimoji="1" lang="en-US" altLang="ko-KR" sz="10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 </m:t>
                      </m:r>
                    </m:oMath>
                  </a14:m>
                  <a:r>
                    <a:rPr kumimoji="1" lang="en-US" altLang="ko-KR" sz="1000" dirty="0">
                      <a:solidFill>
                        <a:schemeClr val="bg1"/>
                      </a:solidFill>
                      <a:latin typeface="Century Schoolbook" charset="0"/>
                      <a:ea typeface="Century Schoolbook" charset="0"/>
                      <a:cs typeface="Century Schoolbook" charset="0"/>
                    </a:rPr>
                    <a:t>: lateral force</a:t>
                  </a:r>
                  <a:endParaRPr lang="ko-KR" altLang="en-US" sz="1000" dirty="0"/>
                </a:p>
              </p:txBody>
            </p:sp>
          </mc:Choice>
          <mc:Fallback xmlns="">
            <p:sp>
              <p:nvSpPr>
                <p:cNvPr id="52" name="직사각형 5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8985" y="5073803"/>
                  <a:ext cx="1134541" cy="246220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t="-161111" r="-120482" b="-333333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3" name="직선 화살표 연결선 52"/>
            <p:cNvCxnSpPr/>
            <p:nvPr/>
          </p:nvCxnSpPr>
          <p:spPr>
            <a:xfrm flipV="1">
              <a:off x="5645284" y="3679398"/>
              <a:ext cx="0" cy="1517514"/>
            </a:xfrm>
            <a:prstGeom prst="straightConnector1">
              <a:avLst/>
            </a:prstGeom>
            <a:ln>
              <a:solidFill>
                <a:schemeClr val="bg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직사각형 53"/>
                <p:cNvSpPr/>
                <p:nvPr/>
              </p:nvSpPr>
              <p:spPr>
                <a:xfrm>
                  <a:off x="6472510" y="5626965"/>
                  <a:ext cx="1080681" cy="246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1" lang="en-US" altLang="ko-KR" sz="10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𝑎</m:t>
                      </m:r>
                    </m:oMath>
                  </a14:m>
                  <a:r>
                    <a:rPr kumimoji="1" lang="en-US" altLang="ko-KR" sz="1000" dirty="0">
                      <a:solidFill>
                        <a:schemeClr val="bg1"/>
                      </a:solidFill>
                      <a:latin typeface="Century Schoolbook" charset="0"/>
                      <a:ea typeface="Century Schoolbook" charset="0"/>
                      <a:cs typeface="Century Schoolbook" charset="0"/>
                    </a:rPr>
                    <a:t> : acceleration</a:t>
                  </a:r>
                  <a:endParaRPr lang="ko-KR" altLang="en-US" sz="1000" dirty="0"/>
                </a:p>
              </p:txBody>
            </p:sp>
          </mc:Choice>
          <mc:Fallback xmlns="">
            <p:sp>
              <p:nvSpPr>
                <p:cNvPr id="54" name="직사각형 5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72510" y="5626965"/>
                  <a:ext cx="1080681" cy="246220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r="-122785" b="-155556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5" name="직선 화살표 연결선 54"/>
            <p:cNvCxnSpPr/>
            <p:nvPr/>
          </p:nvCxnSpPr>
          <p:spPr>
            <a:xfrm flipV="1">
              <a:off x="6746489" y="3669077"/>
              <a:ext cx="0" cy="2097258"/>
            </a:xfrm>
            <a:prstGeom prst="straightConnector1">
              <a:avLst/>
            </a:prstGeom>
            <a:ln>
              <a:solidFill>
                <a:schemeClr val="bg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직사각형 55"/>
                <p:cNvSpPr/>
                <p:nvPr/>
              </p:nvSpPr>
              <p:spPr>
                <a:xfrm>
                  <a:off x="6706865" y="5055107"/>
                  <a:ext cx="946349" cy="246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1" lang="en-US" altLang="ko-KR" sz="10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𝜅</m:t>
                      </m:r>
                    </m:oMath>
                  </a14:m>
                  <a:r>
                    <a:rPr kumimoji="1" lang="en-US" altLang="ko-KR" sz="1000" dirty="0">
                      <a:solidFill>
                        <a:schemeClr val="bg1"/>
                      </a:solidFill>
                      <a:latin typeface="Century Schoolbook" charset="0"/>
                      <a:ea typeface="Century Schoolbook" charset="0"/>
                      <a:cs typeface="Century Schoolbook" charset="0"/>
                    </a:rPr>
                    <a:t> : curvature</a:t>
                  </a:r>
                  <a:endParaRPr lang="ko-KR" altLang="en-US" sz="1000" dirty="0"/>
                </a:p>
              </p:txBody>
            </p:sp>
          </mc:Choice>
          <mc:Fallback xmlns="">
            <p:sp>
              <p:nvSpPr>
                <p:cNvPr id="56" name="직사각형 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06865" y="5055107"/>
                  <a:ext cx="946349" cy="246220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 r="-117143" b="-150000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7" name="직선 화살표 연결선 56"/>
            <p:cNvCxnSpPr/>
            <p:nvPr/>
          </p:nvCxnSpPr>
          <p:spPr>
            <a:xfrm flipV="1">
              <a:off x="7478151" y="3738699"/>
              <a:ext cx="0" cy="1458212"/>
            </a:xfrm>
            <a:prstGeom prst="straightConnector1">
              <a:avLst/>
            </a:prstGeom>
            <a:ln>
              <a:solidFill>
                <a:schemeClr val="bg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직사각형 57"/>
                <p:cNvSpPr/>
                <p:nvPr/>
              </p:nvSpPr>
              <p:spPr>
                <a:xfrm>
                  <a:off x="7399436" y="4460975"/>
                  <a:ext cx="818429" cy="246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1" lang="en-US" altLang="ko-KR" sz="10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𝑣</m:t>
                      </m:r>
                    </m:oMath>
                  </a14:m>
                  <a:r>
                    <a:rPr kumimoji="1" lang="en-US" altLang="ko-KR" sz="1000" dirty="0">
                      <a:solidFill>
                        <a:schemeClr val="bg1"/>
                      </a:solidFill>
                      <a:latin typeface="Century Schoolbook" charset="0"/>
                      <a:ea typeface="Century Schoolbook" charset="0"/>
                      <a:cs typeface="Century Schoolbook" charset="0"/>
                    </a:rPr>
                    <a:t> : velocity</a:t>
                  </a:r>
                  <a:endParaRPr lang="ko-KR" altLang="en-US" sz="1000" dirty="0"/>
                </a:p>
              </p:txBody>
            </p:sp>
          </mc:Choice>
          <mc:Fallback xmlns="">
            <p:sp>
              <p:nvSpPr>
                <p:cNvPr id="58" name="직사각형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9436" y="4460975"/>
                  <a:ext cx="818429" cy="246220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 r="-120000" b="-155556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9" name="직선 화살표 연결선 58"/>
            <p:cNvCxnSpPr/>
            <p:nvPr/>
          </p:nvCxnSpPr>
          <p:spPr>
            <a:xfrm flipV="1">
              <a:off x="7839243" y="3669076"/>
              <a:ext cx="0" cy="956076"/>
            </a:xfrm>
            <a:prstGeom prst="straightConnector1">
              <a:avLst/>
            </a:prstGeom>
            <a:ln>
              <a:solidFill>
                <a:schemeClr val="bg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0248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025348" cy="1325563"/>
          </a:xfrm>
          <a:effectLst/>
        </p:spPr>
        <p:txBody>
          <a:bodyPr/>
          <a:lstStyle/>
          <a:p>
            <a:r>
              <a:rPr kumimoji="1" lang="en-US" altLang="ko-KR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Motivation</a:t>
            </a:r>
            <a:endParaRPr kumimoji="1" lang="ko-KR" altLang="en-US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kumimoji="1" lang="en-US" altLang="ko-KR" dirty="0" smtClean="0"/>
              <a:t>SGVR Lab.</a:t>
            </a:r>
            <a:endParaRPr kumimoji="1"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10932" y="6356350"/>
            <a:ext cx="2743200" cy="365125"/>
          </a:xfrm>
        </p:spPr>
        <p:txBody>
          <a:bodyPr/>
          <a:lstStyle/>
          <a:p>
            <a:fld id="{D5607656-D35A-A641-B78A-8F605D8DDBBD}" type="slidenum">
              <a:rPr kumimoji="1" lang="ko-KR" altLang="en-US" smtClean="0"/>
              <a:t>2</a:t>
            </a:fld>
            <a:endParaRPr kumimoji="1" lang="ko-KR" altLang="en-US"/>
          </a:p>
        </p:txBody>
      </p:sp>
      <p:sp>
        <p:nvSpPr>
          <p:cNvPr id="8" name="직사각형 7"/>
          <p:cNvSpPr/>
          <p:nvPr/>
        </p:nvSpPr>
        <p:spPr>
          <a:xfrm flipH="1">
            <a:off x="-103809" y="821675"/>
            <a:ext cx="883353" cy="4124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grpSp>
        <p:nvGrpSpPr>
          <p:cNvPr id="9" name="그룹 8"/>
          <p:cNvGrpSpPr/>
          <p:nvPr/>
        </p:nvGrpSpPr>
        <p:grpSpPr>
          <a:xfrm>
            <a:off x="2426181" y="1817443"/>
            <a:ext cx="7339638" cy="3282768"/>
            <a:chOff x="2595644" y="1532101"/>
            <a:chExt cx="7339638" cy="3282768"/>
          </a:xfrm>
        </p:grpSpPr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95644" y="1532101"/>
              <a:ext cx="2962614" cy="1801461"/>
            </a:xfrm>
            <a:prstGeom prst="rect">
              <a:avLst/>
            </a:prstGeom>
          </p:spPr>
        </p:pic>
        <p:pic>
          <p:nvPicPr>
            <p:cNvPr id="11" name="그림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95645" y="3333562"/>
              <a:ext cx="2962614" cy="1481307"/>
            </a:xfrm>
            <a:prstGeom prst="rect">
              <a:avLst/>
            </a:prstGeom>
          </p:spPr>
        </p:pic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58258" y="1532101"/>
              <a:ext cx="4377024" cy="3282768"/>
            </a:xfrm>
            <a:prstGeom prst="rect">
              <a:avLst/>
            </a:prstGeom>
          </p:spPr>
        </p:pic>
      </p:grpSp>
      <p:sp>
        <p:nvSpPr>
          <p:cNvPr id="7" name="텍스트 상자 6"/>
          <p:cNvSpPr txBox="1"/>
          <p:nvPr/>
        </p:nvSpPr>
        <p:spPr>
          <a:xfrm>
            <a:off x="1060807" y="5187355"/>
            <a:ext cx="100703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b="1" dirty="0" smtClean="0">
                <a:solidFill>
                  <a:schemeClr val="bg1"/>
                </a:solidFill>
                <a:latin typeface="Century Schoolbook" charset="0"/>
                <a:ea typeface="Century Schoolbook" charset="0"/>
                <a:cs typeface="Century Schoolbook" charset="0"/>
              </a:rPr>
              <a:t>When robots transport objects or passengers, translational force is applied.</a:t>
            </a:r>
          </a:p>
          <a:p>
            <a:pPr>
              <a:lnSpc>
                <a:spcPct val="150000"/>
              </a:lnSpc>
            </a:pPr>
            <a:r>
              <a:rPr kumimoji="1" lang="en-US" altLang="ko-KR" b="1" dirty="0" smtClean="0">
                <a:solidFill>
                  <a:schemeClr val="bg1"/>
                </a:solidFill>
                <a:latin typeface="Century Schoolbook" charset="0"/>
                <a:ea typeface="Century Schoolbook" charset="0"/>
                <a:cs typeface="Century Schoolbook" charset="0"/>
              </a:rPr>
              <a:t>In that situation, the objects may be disarranged or the passengers feel discomfort.</a:t>
            </a:r>
            <a:br>
              <a:rPr kumimoji="1" lang="en-US" altLang="ko-KR" b="1" dirty="0" smtClean="0">
                <a:solidFill>
                  <a:schemeClr val="bg1"/>
                </a:solidFill>
                <a:latin typeface="Century Schoolbook" charset="0"/>
                <a:ea typeface="Century Schoolbook" charset="0"/>
                <a:cs typeface="Century Schoolbook" charset="0"/>
              </a:rPr>
            </a:br>
            <a:r>
              <a:rPr kumimoji="1" lang="en-US" altLang="ko-KR" b="1" dirty="0" smtClean="0">
                <a:solidFill>
                  <a:schemeClr val="bg1"/>
                </a:solidFill>
                <a:latin typeface="Century Schoolbook" charset="0"/>
                <a:ea typeface="Century Schoolbook" charset="0"/>
                <a:cs typeface="Century Schoolbook" charset="0"/>
              </a:rPr>
              <a:t>To avoid these cases, comfort trajectory is preferred.</a:t>
            </a:r>
            <a:endParaRPr kumimoji="1" lang="ko-KR" altLang="en-US" b="1" dirty="0">
              <a:solidFill>
                <a:schemeClr val="bg1"/>
              </a:solidFill>
              <a:latin typeface="Century Schoolbook" charset="0"/>
              <a:ea typeface="Century Schoolbook" charset="0"/>
              <a:cs typeface="Century School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36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381466" cy="1325563"/>
          </a:xfrm>
          <a:effectLst/>
        </p:spPr>
        <p:txBody>
          <a:bodyPr/>
          <a:lstStyle/>
          <a:p>
            <a:r>
              <a:rPr kumimoji="1" lang="en-US" altLang="ko-KR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Main </a:t>
            </a:r>
            <a:r>
              <a:rPr kumimoji="1" lang="en-US" altLang="ko-KR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contribu</a:t>
            </a:r>
            <a:r>
              <a:rPr kumimoji="1" lang="en-US" altLang="ko-KR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tions</a:t>
            </a:r>
            <a:endParaRPr kumimoji="1" lang="ko-KR" altLang="en-US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kumimoji="1" lang="en-US" altLang="ko-KR" smtClean="0"/>
              <a:t>SGVR Lab.</a:t>
            </a:r>
            <a:endParaRPr kumimoji="1"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10932" y="6356350"/>
            <a:ext cx="2743200" cy="365125"/>
          </a:xfrm>
        </p:spPr>
        <p:txBody>
          <a:bodyPr/>
          <a:lstStyle/>
          <a:p>
            <a:fld id="{D5607656-D35A-A641-B78A-8F605D8DDBBD}" type="slidenum">
              <a:rPr kumimoji="1" lang="ko-KR" altLang="en-US" smtClean="0"/>
              <a:t>3</a:t>
            </a:fld>
            <a:endParaRPr kumimoji="1" lang="ko-KR" altLang="en-US"/>
          </a:p>
        </p:txBody>
      </p:sp>
      <p:sp>
        <p:nvSpPr>
          <p:cNvPr id="8" name="직사각형 7"/>
          <p:cNvSpPr/>
          <p:nvPr/>
        </p:nvSpPr>
        <p:spPr>
          <a:xfrm flipH="1">
            <a:off x="-103809" y="821675"/>
            <a:ext cx="883353" cy="4124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3" name="텍스트 상자 12"/>
          <p:cNvSpPr txBox="1"/>
          <p:nvPr/>
        </p:nvSpPr>
        <p:spPr>
          <a:xfrm>
            <a:off x="337867" y="1761361"/>
            <a:ext cx="115162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kumimoji="1" lang="en-US" altLang="ko-KR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We define a new definition of </a:t>
            </a:r>
            <a:r>
              <a:rPr kumimoji="1" lang="en-US" altLang="ko-KR" sz="2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comfort, </a:t>
            </a:r>
            <a:r>
              <a:rPr kumimoji="1" lang="en-US" altLang="ko-KR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measured </a:t>
            </a:r>
            <a:r>
              <a:rPr kumimoji="1" lang="en-US" altLang="ko-KR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by </a:t>
            </a:r>
            <a:r>
              <a:rPr kumimoji="1" lang="en-US" altLang="ko-KR" sz="2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sum of translational forces</a:t>
            </a:r>
            <a:r>
              <a:rPr kumimoji="1" lang="en-US" altLang="ko-KR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,</a:t>
            </a:r>
            <a:r>
              <a:rPr kumimoji="1" lang="en-US" altLang="ko-KR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 i.e., impulse.</a:t>
            </a:r>
          </a:p>
          <a:p>
            <a:pPr marL="342900" indent="-342900">
              <a:buFont typeface="Arial" charset="0"/>
              <a:buChar char="•"/>
            </a:pPr>
            <a:endParaRPr kumimoji="1" lang="en-US" altLang="ko-KR" sz="240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Schoolbook" charset="0"/>
              <a:ea typeface="Century Schoolbook" charset="0"/>
              <a:cs typeface="Century Schoolbook" charset="0"/>
            </a:endParaRPr>
          </a:p>
          <a:p>
            <a:pPr marL="342900" indent="-342900">
              <a:buFont typeface="Arial" charset="0"/>
              <a:buChar char="•"/>
            </a:pPr>
            <a:endParaRPr kumimoji="1" lang="en-US" altLang="ko-KR" sz="240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Schoolbook" charset="0"/>
              <a:ea typeface="Century Schoolbook" charset="0"/>
              <a:cs typeface="Century Schoolbook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kumimoji="1" lang="en-US" altLang="ko-KR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We propose a </a:t>
            </a:r>
            <a:r>
              <a:rPr kumimoji="1" lang="en-US" altLang="ko-KR" sz="2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new approach of measuring </a:t>
            </a:r>
            <a:r>
              <a:rPr kumimoji="1" lang="en-US" altLang="ko-KR" sz="2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an obstacle </a:t>
            </a:r>
            <a:r>
              <a:rPr kumimoji="1" lang="en-US" altLang="ko-KR" sz="2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cost </a:t>
            </a:r>
            <a:r>
              <a:rPr kumimoji="1" lang="en-US" altLang="ko-KR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for comfort </a:t>
            </a:r>
            <a:r>
              <a:rPr kumimoji="1" lang="en-US" altLang="ko-KR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trajectory planning.</a:t>
            </a:r>
          </a:p>
        </p:txBody>
      </p:sp>
    </p:spTree>
    <p:extLst>
      <p:ext uri="{BB962C8B-B14F-4D97-AF65-F5344CB8AC3E}">
        <p14:creationId xmlns:p14="http://schemas.microsoft.com/office/powerpoint/2010/main" val="66602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334500" cy="1325563"/>
          </a:xfrm>
        </p:spPr>
        <p:txBody>
          <a:bodyPr>
            <a:normAutofit/>
          </a:bodyPr>
          <a:lstStyle/>
          <a:p>
            <a:pPr algn="just"/>
            <a:r>
              <a:rPr kumimoji="1" lang="en-US" altLang="ko-KR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Problem Definition</a:t>
            </a:r>
            <a:endParaRPr kumimoji="1" lang="ko-KR" altLang="en-US" sz="5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kumimoji="1" lang="en-US" altLang="ko-KR" smtClean="0"/>
              <a:t>SGVR Lab.</a:t>
            </a:r>
            <a:endParaRPr kumimoji="1"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10932" y="6356350"/>
            <a:ext cx="2743200" cy="365125"/>
          </a:xfrm>
        </p:spPr>
        <p:txBody>
          <a:bodyPr/>
          <a:lstStyle/>
          <a:p>
            <a:fld id="{D5607656-D35A-A641-B78A-8F605D8DDBBD}" type="slidenum">
              <a:rPr kumimoji="1" lang="ko-KR" altLang="en-US" smtClean="0"/>
              <a:t>4</a:t>
            </a:fld>
            <a:endParaRPr kumimoji="1" lang="ko-KR" altLang="en-US"/>
          </a:p>
        </p:txBody>
      </p:sp>
      <p:sp>
        <p:nvSpPr>
          <p:cNvPr id="8" name="직사각형 7"/>
          <p:cNvSpPr/>
          <p:nvPr/>
        </p:nvSpPr>
        <p:spPr>
          <a:xfrm flipH="1">
            <a:off x="-103809" y="821675"/>
            <a:ext cx="883353" cy="4124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3" name="텍스트 상자 12"/>
          <p:cNvSpPr txBox="1"/>
          <p:nvPr/>
        </p:nvSpPr>
        <p:spPr>
          <a:xfrm>
            <a:off x="838200" y="2478132"/>
            <a:ext cx="28696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2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What is comfort?</a:t>
            </a:r>
          </a:p>
        </p:txBody>
      </p:sp>
      <p:sp>
        <p:nvSpPr>
          <p:cNvPr id="14" name="텍스트 상자 13"/>
          <p:cNvSpPr txBox="1"/>
          <p:nvPr/>
        </p:nvSpPr>
        <p:spPr>
          <a:xfrm>
            <a:off x="1313279" y="3177181"/>
            <a:ext cx="4344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2000" dirty="0" smtClean="0">
                <a:solidFill>
                  <a:schemeClr val="bg1">
                    <a:lumMod val="95000"/>
                  </a:schemeClr>
                </a:solidFill>
                <a:latin typeface="Century Schoolbook" charset="0"/>
                <a:ea typeface="Century Schoolbook" charset="0"/>
                <a:cs typeface="Century Schoolbook" charset="0"/>
              </a:rPr>
              <a:t>Qualitative definition of </a:t>
            </a:r>
            <a:r>
              <a:rPr kumimoji="1" lang="en-US" altLang="ko-KR" sz="2000" b="1" dirty="0" smtClean="0">
                <a:solidFill>
                  <a:schemeClr val="bg1"/>
                </a:solidFill>
                <a:latin typeface="Century Schoolbook" charset="0"/>
                <a:ea typeface="Century Schoolbook" charset="0"/>
                <a:cs typeface="Century Schoolbook" charset="0"/>
              </a:rPr>
              <a:t>Comfort</a:t>
            </a:r>
            <a:r>
              <a:rPr kumimoji="1" lang="en-US" altLang="ko-KR" sz="2000" b="1" dirty="0" smtClean="0">
                <a:solidFill>
                  <a:srgbClr val="FF0000"/>
                </a:solidFill>
                <a:latin typeface="Century Schoolbook" charset="0"/>
                <a:ea typeface="Century Schoolbook" charset="0"/>
                <a:cs typeface="Century Schoolbook" charset="0"/>
              </a:rPr>
              <a:t> </a:t>
            </a:r>
            <a:r>
              <a:rPr kumimoji="1" lang="en-US" altLang="ko-KR" sz="2000" dirty="0" smtClean="0">
                <a:latin typeface="Century Schoolbook" charset="0"/>
                <a:ea typeface="Century Schoolbook" charset="0"/>
                <a:cs typeface="Century Schoolbook" charset="0"/>
              </a:rPr>
              <a:t>:</a:t>
            </a:r>
            <a:endParaRPr kumimoji="1" lang="ko-KR" altLang="en-US" sz="2000" dirty="0">
              <a:latin typeface="Century Schoolbook" charset="0"/>
              <a:ea typeface="Century Schoolbook" charset="0"/>
              <a:cs typeface="Century Schoolbook" charset="0"/>
            </a:endParaRPr>
          </a:p>
        </p:txBody>
      </p:sp>
      <p:sp>
        <p:nvSpPr>
          <p:cNvPr id="15" name="텍스트 상자 14"/>
          <p:cNvSpPr txBox="1"/>
          <p:nvPr/>
        </p:nvSpPr>
        <p:spPr>
          <a:xfrm>
            <a:off x="1313279" y="3577291"/>
            <a:ext cx="9935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2400" i="1" dirty="0" smtClean="0">
                <a:solidFill>
                  <a:schemeClr val="bg1">
                    <a:lumMod val="95000"/>
                  </a:schemeClr>
                </a:solidFill>
                <a:latin typeface="Century Schoolbook" charset="0"/>
                <a:ea typeface="Century Schoolbook" charset="0"/>
                <a:cs typeface="Century Schoolbook" charset="0"/>
              </a:rPr>
              <a:t>“How low forces deforming states of an object carried by a robot are.”</a:t>
            </a:r>
            <a:endParaRPr kumimoji="1" lang="ko-KR" altLang="en-US" sz="2400" i="1" dirty="0">
              <a:solidFill>
                <a:schemeClr val="bg1">
                  <a:lumMod val="95000"/>
                </a:schemeClr>
              </a:solidFill>
              <a:latin typeface="Century Schoolbook" charset="0"/>
              <a:ea typeface="Century Schoolbook" charset="0"/>
              <a:cs typeface="Century Schoolbook" charset="0"/>
            </a:endParaRPr>
          </a:p>
        </p:txBody>
      </p:sp>
      <p:sp>
        <p:nvSpPr>
          <p:cNvPr id="17" name="텍스트 상자 16"/>
          <p:cNvSpPr txBox="1"/>
          <p:nvPr/>
        </p:nvSpPr>
        <p:spPr>
          <a:xfrm>
            <a:off x="1313279" y="4669029"/>
            <a:ext cx="51299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2000" dirty="0" smtClean="0">
                <a:solidFill>
                  <a:schemeClr val="bg1">
                    <a:lumMod val="95000"/>
                  </a:schemeClr>
                </a:solidFill>
                <a:latin typeface="Century Schoolbook" charset="0"/>
                <a:ea typeface="Century Schoolbook" charset="0"/>
                <a:cs typeface="Century Schoolbook" charset="0"/>
              </a:rPr>
              <a:t>Quantitative definition of </a:t>
            </a:r>
            <a:r>
              <a:rPr kumimoji="1" lang="en-US" altLang="ko-KR" sz="2000" b="1" dirty="0" smtClean="0">
                <a:solidFill>
                  <a:schemeClr val="bg1"/>
                </a:solidFill>
                <a:latin typeface="Century Schoolbook" charset="0"/>
                <a:ea typeface="Century Schoolbook" charset="0"/>
                <a:cs typeface="Century Schoolbook" charset="0"/>
              </a:rPr>
              <a:t>Comfort</a:t>
            </a:r>
            <a:r>
              <a:rPr kumimoji="1" lang="en-US" altLang="ko-KR" sz="2000" b="1" dirty="0" smtClean="0">
                <a:solidFill>
                  <a:srgbClr val="FF0000"/>
                </a:solidFill>
                <a:latin typeface="Century Schoolbook" charset="0"/>
                <a:ea typeface="Century Schoolbook" charset="0"/>
                <a:cs typeface="Century Schoolbook" charset="0"/>
              </a:rPr>
              <a:t> </a:t>
            </a:r>
            <a:r>
              <a:rPr kumimoji="1" lang="en-US" altLang="ko-KR" sz="2000" dirty="0" smtClean="0">
                <a:latin typeface="Century Schoolbook" charset="0"/>
                <a:ea typeface="Century Schoolbook" charset="0"/>
                <a:cs typeface="Century Schoolbook" charset="0"/>
              </a:rPr>
              <a:t>:</a:t>
            </a:r>
          </a:p>
          <a:p>
            <a:r>
              <a:rPr kumimoji="1" lang="en-US" altLang="ko-KR" sz="2000" dirty="0" smtClean="0">
                <a:solidFill>
                  <a:schemeClr val="bg1">
                    <a:lumMod val="95000"/>
                  </a:schemeClr>
                </a:solidFill>
                <a:latin typeface="Century Schoolbook" charset="0"/>
                <a:ea typeface="Century Schoolbook" charset="0"/>
                <a:cs typeface="Century Schoolbook" charset="0"/>
              </a:rPr>
              <a:t>Propose to use </a:t>
            </a:r>
            <a:r>
              <a:rPr kumimoji="1" lang="en-US" altLang="ko-KR" sz="2000" b="1" dirty="0" smtClean="0">
                <a:solidFill>
                  <a:schemeClr val="bg1">
                    <a:lumMod val="95000"/>
                  </a:schemeClr>
                </a:solidFill>
                <a:latin typeface="Century Schoolbook" charset="0"/>
                <a:ea typeface="Century Schoolbook" charset="0"/>
                <a:cs typeface="Century Schoolbook" charset="0"/>
              </a:rPr>
              <a:t>Impulse</a:t>
            </a:r>
            <a:r>
              <a:rPr kumimoji="1" lang="en-US" altLang="ko-KR" sz="2000" dirty="0" smtClean="0">
                <a:solidFill>
                  <a:schemeClr val="bg1">
                    <a:lumMod val="95000"/>
                  </a:schemeClr>
                </a:solidFill>
                <a:latin typeface="Century Schoolbook" charset="0"/>
                <a:ea typeface="Century Schoolbook" charset="0"/>
                <a:cs typeface="Century Schoolbook" charset="0"/>
              </a:rPr>
              <a:t> during the travel</a:t>
            </a:r>
            <a:endParaRPr kumimoji="1" lang="ko-KR" altLang="en-US" sz="2000" dirty="0">
              <a:solidFill>
                <a:schemeClr val="bg1">
                  <a:lumMod val="95000"/>
                </a:schemeClr>
              </a:solidFill>
              <a:latin typeface="Century Schoolbook" charset="0"/>
              <a:ea typeface="Century Schoolbook" charset="0"/>
              <a:cs typeface="Century Schoolbook" charset="0"/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6297657" y="4119813"/>
            <a:ext cx="4705914" cy="2047208"/>
            <a:chOff x="9178817" y="2319263"/>
            <a:chExt cx="3012925" cy="1310709"/>
          </a:xfrm>
        </p:grpSpPr>
        <p:sp>
          <p:nvSpPr>
            <p:cNvPr id="19" name="삼각형 17"/>
            <p:cNvSpPr/>
            <p:nvPr/>
          </p:nvSpPr>
          <p:spPr>
            <a:xfrm>
              <a:off x="9449486" y="2723473"/>
              <a:ext cx="2442763" cy="779972"/>
            </a:xfrm>
            <a:custGeom>
              <a:avLst/>
              <a:gdLst>
                <a:gd name="connsiteX0" fmla="*/ 0 w 3975652"/>
                <a:gd name="connsiteY0" fmla="*/ 649356 h 649356"/>
                <a:gd name="connsiteX1" fmla="*/ 1987826 w 3975652"/>
                <a:gd name="connsiteY1" fmla="*/ 0 h 649356"/>
                <a:gd name="connsiteX2" fmla="*/ 3975652 w 3975652"/>
                <a:gd name="connsiteY2" fmla="*/ 649356 h 649356"/>
                <a:gd name="connsiteX3" fmla="*/ 0 w 3975652"/>
                <a:gd name="connsiteY3" fmla="*/ 649356 h 649356"/>
                <a:gd name="connsiteX0" fmla="*/ 43324 w 4062300"/>
                <a:gd name="connsiteY0" fmla="*/ 649356 h 649356"/>
                <a:gd name="connsiteX1" fmla="*/ 2031150 w 4062300"/>
                <a:gd name="connsiteY1" fmla="*/ 0 h 649356"/>
                <a:gd name="connsiteX2" fmla="*/ 4018976 w 4062300"/>
                <a:gd name="connsiteY2" fmla="*/ 649356 h 649356"/>
                <a:gd name="connsiteX3" fmla="*/ 43324 w 4062300"/>
                <a:gd name="connsiteY3" fmla="*/ 649356 h 649356"/>
                <a:gd name="connsiteX0" fmla="*/ 0 w 4018976"/>
                <a:gd name="connsiteY0" fmla="*/ 649356 h 649356"/>
                <a:gd name="connsiteX1" fmla="*/ 1987826 w 4018976"/>
                <a:gd name="connsiteY1" fmla="*/ 0 h 649356"/>
                <a:gd name="connsiteX2" fmla="*/ 3975652 w 4018976"/>
                <a:gd name="connsiteY2" fmla="*/ 649356 h 649356"/>
                <a:gd name="connsiteX3" fmla="*/ 0 w 4018976"/>
                <a:gd name="connsiteY3" fmla="*/ 649356 h 649356"/>
                <a:gd name="connsiteX0" fmla="*/ 0 w 3975652"/>
                <a:gd name="connsiteY0" fmla="*/ 649356 h 649356"/>
                <a:gd name="connsiteX1" fmla="*/ 1987826 w 3975652"/>
                <a:gd name="connsiteY1" fmla="*/ 0 h 649356"/>
                <a:gd name="connsiteX2" fmla="*/ 3975652 w 3975652"/>
                <a:gd name="connsiteY2" fmla="*/ 649356 h 649356"/>
                <a:gd name="connsiteX3" fmla="*/ 0 w 3975652"/>
                <a:gd name="connsiteY3" fmla="*/ 649356 h 64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5652" h="649356">
                  <a:moveTo>
                    <a:pt x="0" y="649356"/>
                  </a:moveTo>
                  <a:cubicBezTo>
                    <a:pt x="1326953" y="446788"/>
                    <a:pt x="1325217" y="0"/>
                    <a:pt x="1987826" y="0"/>
                  </a:cubicBezTo>
                  <a:cubicBezTo>
                    <a:pt x="2650435" y="0"/>
                    <a:pt x="2648699" y="435902"/>
                    <a:pt x="3975652" y="649356"/>
                  </a:cubicBezTo>
                  <a:lnTo>
                    <a:pt x="0" y="649356"/>
                  </a:lnTo>
                  <a:close/>
                </a:path>
              </a:pathLst>
            </a:custGeom>
            <a:solidFill>
              <a:srgbClr val="68C6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cxnSp>
          <p:nvCxnSpPr>
            <p:cNvPr id="20" name="직선 화살표 연결선 19"/>
            <p:cNvCxnSpPr/>
            <p:nvPr/>
          </p:nvCxnSpPr>
          <p:spPr>
            <a:xfrm rot="5400000" flipV="1">
              <a:off x="10726604" y="2226327"/>
              <a:ext cx="0" cy="255423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화살표 연결선 20"/>
            <p:cNvCxnSpPr/>
            <p:nvPr/>
          </p:nvCxnSpPr>
          <p:spPr>
            <a:xfrm flipV="1">
              <a:off x="9449486" y="2394647"/>
              <a:ext cx="0" cy="110879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텍스트 상자 21"/>
            <p:cNvSpPr txBox="1"/>
            <p:nvPr/>
          </p:nvSpPr>
          <p:spPr>
            <a:xfrm>
              <a:off x="9178817" y="2319263"/>
              <a:ext cx="234204" cy="256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sz="2000" b="1" i="1" dirty="0" smtClean="0">
                  <a:solidFill>
                    <a:schemeClr val="bg1"/>
                  </a:solidFill>
                  <a:latin typeface="Century Schoolbook" charset="0"/>
                  <a:ea typeface="Century Schoolbook" charset="0"/>
                  <a:cs typeface="Century Schoolbook" charset="0"/>
                </a:rPr>
                <a:t>F</a:t>
              </a:r>
              <a:endParaRPr kumimoji="1" lang="ko-KR" altLang="en-US" sz="2000" b="1" i="1" dirty="0">
                <a:solidFill>
                  <a:schemeClr val="bg1"/>
                </a:solidFill>
                <a:latin typeface="Century Schoolbook" charset="0"/>
                <a:ea typeface="Century Schoolbook" charset="0"/>
                <a:cs typeface="Century Schoolbook" charset="0"/>
              </a:endParaRPr>
            </a:p>
          </p:txBody>
        </p:sp>
        <p:sp>
          <p:nvSpPr>
            <p:cNvPr id="23" name="텍스트 상자 22"/>
            <p:cNvSpPr txBox="1"/>
            <p:nvPr/>
          </p:nvSpPr>
          <p:spPr>
            <a:xfrm>
              <a:off x="12003722" y="3334395"/>
              <a:ext cx="188020" cy="2955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sz="2400" i="1" dirty="0" smtClean="0">
                  <a:solidFill>
                    <a:schemeClr val="bg1"/>
                  </a:solidFill>
                  <a:latin typeface="Century Schoolbook" charset="0"/>
                  <a:ea typeface="Century Schoolbook" charset="0"/>
                  <a:cs typeface="Century Schoolbook" charset="0"/>
                </a:rPr>
                <a:t>t</a:t>
              </a:r>
              <a:endParaRPr kumimoji="1" lang="ko-KR" altLang="en-US" sz="2400" i="1" dirty="0">
                <a:solidFill>
                  <a:schemeClr val="bg1"/>
                </a:solidFill>
                <a:latin typeface="Century Schoolbook" charset="0"/>
                <a:ea typeface="Century Schoolbook" charset="0"/>
                <a:cs typeface="Century Schoolbook" charset="0"/>
              </a:endParaRPr>
            </a:p>
          </p:txBody>
        </p:sp>
      </p:grpSp>
      <p:sp>
        <p:nvSpPr>
          <p:cNvPr id="24" name="굽은 화살표[B] 23"/>
          <p:cNvSpPr/>
          <p:nvPr/>
        </p:nvSpPr>
        <p:spPr>
          <a:xfrm rot="10800000">
            <a:off x="8770271" y="4473754"/>
            <a:ext cx="1049068" cy="682707"/>
          </a:xfrm>
          <a:prstGeom prst="bentArrow">
            <a:avLst>
              <a:gd name="adj1" fmla="val 1797"/>
              <a:gd name="adj2" fmla="val 4319"/>
              <a:gd name="adj3" fmla="val 10876"/>
              <a:gd name="adj4" fmla="val 43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schemeClr val="tx1"/>
              </a:solidFill>
            </a:endParaRPr>
          </a:p>
        </p:txBody>
      </p:sp>
      <p:sp>
        <p:nvSpPr>
          <p:cNvPr id="25" name="텍스트 상자 24"/>
          <p:cNvSpPr txBox="1"/>
          <p:nvPr/>
        </p:nvSpPr>
        <p:spPr>
          <a:xfrm>
            <a:off x="9294805" y="4138648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 smtClean="0">
                <a:solidFill>
                  <a:schemeClr val="bg1"/>
                </a:solidFill>
                <a:latin typeface="Century Schoolbook" charset="0"/>
                <a:ea typeface="Century Schoolbook" charset="0"/>
                <a:cs typeface="Century Schoolbook" charset="0"/>
              </a:rPr>
              <a:t>Impulse</a:t>
            </a:r>
            <a:endParaRPr kumimoji="1" lang="ko-KR" altLang="en-US" dirty="0">
              <a:solidFill>
                <a:schemeClr val="bg1"/>
              </a:solidFill>
              <a:latin typeface="Century Schoolbook" charset="0"/>
              <a:ea typeface="Century Schoolbook" charset="0"/>
              <a:cs typeface="Century Schoolbook" charset="0"/>
            </a:endParaRPr>
          </a:p>
        </p:txBody>
      </p:sp>
      <p:sp>
        <p:nvSpPr>
          <p:cNvPr id="26" name="텍스트 상자 25"/>
          <p:cNvSpPr txBox="1"/>
          <p:nvPr/>
        </p:nvSpPr>
        <p:spPr>
          <a:xfrm>
            <a:off x="2171689" y="1628898"/>
            <a:ext cx="79544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28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Trajectory planning </a:t>
            </a:r>
            <a:r>
              <a:rPr kumimoji="1" lang="en-US" altLang="ko-KR" sz="2800" b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w.r.t</a:t>
            </a:r>
            <a:r>
              <a:rPr kumimoji="1" lang="en-US" altLang="ko-KR" sz="28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. ‘comfort’ factor</a:t>
            </a:r>
          </a:p>
        </p:txBody>
      </p:sp>
    </p:spTree>
    <p:extLst>
      <p:ext uri="{BB962C8B-B14F-4D97-AF65-F5344CB8AC3E}">
        <p14:creationId xmlns:p14="http://schemas.microsoft.com/office/powerpoint/2010/main" val="42470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334500" cy="1325563"/>
          </a:xfrm>
        </p:spPr>
        <p:txBody>
          <a:bodyPr>
            <a:normAutofit/>
          </a:bodyPr>
          <a:lstStyle/>
          <a:p>
            <a:pPr algn="just"/>
            <a:r>
              <a:rPr kumimoji="1" lang="en-US" altLang="ko-KR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Formulation of Discomfort</a:t>
            </a:r>
            <a:endParaRPr kumimoji="1" lang="ko-KR" altLang="en-US" sz="5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kumimoji="1" lang="en-US" altLang="ko-KR" smtClean="0"/>
              <a:t>SGVR Lab.</a:t>
            </a:r>
            <a:endParaRPr kumimoji="1"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10932" y="6356350"/>
            <a:ext cx="2743200" cy="365125"/>
          </a:xfrm>
        </p:spPr>
        <p:txBody>
          <a:bodyPr/>
          <a:lstStyle/>
          <a:p>
            <a:fld id="{D5607656-D35A-A641-B78A-8F605D8DDBBD}" type="slidenum">
              <a:rPr kumimoji="1" lang="ko-KR" altLang="en-US" smtClean="0"/>
              <a:t>5</a:t>
            </a:fld>
            <a:endParaRPr kumimoji="1" lang="ko-KR" altLang="en-US"/>
          </a:p>
        </p:txBody>
      </p:sp>
      <p:sp>
        <p:nvSpPr>
          <p:cNvPr id="8" name="직사각형 7"/>
          <p:cNvSpPr/>
          <p:nvPr/>
        </p:nvSpPr>
        <p:spPr>
          <a:xfrm flipH="1">
            <a:off x="-103809" y="821675"/>
            <a:ext cx="883353" cy="4124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grpSp>
        <p:nvGrpSpPr>
          <p:cNvPr id="33" name="그룹 32"/>
          <p:cNvGrpSpPr/>
          <p:nvPr/>
        </p:nvGrpSpPr>
        <p:grpSpPr>
          <a:xfrm>
            <a:off x="-781678" y="2230092"/>
            <a:ext cx="12563241" cy="2900066"/>
            <a:chOff x="-781678" y="2230092"/>
            <a:chExt cx="12563241" cy="2900066"/>
          </a:xfrm>
        </p:grpSpPr>
        <p:grpSp>
          <p:nvGrpSpPr>
            <p:cNvPr id="11" name="그룹 10"/>
            <p:cNvGrpSpPr/>
            <p:nvPr/>
          </p:nvGrpSpPr>
          <p:grpSpPr>
            <a:xfrm>
              <a:off x="9180138" y="2326368"/>
              <a:ext cx="2601425" cy="2275898"/>
              <a:chOff x="7994291" y="3569388"/>
              <a:chExt cx="4809462" cy="4207634"/>
            </a:xfrm>
          </p:grpSpPr>
          <p:sp>
            <p:nvSpPr>
              <p:cNvPr id="7" name="직사각형 6"/>
              <p:cNvSpPr/>
              <p:nvPr/>
            </p:nvSpPr>
            <p:spPr>
              <a:xfrm>
                <a:off x="7994291" y="3569388"/>
                <a:ext cx="4809462" cy="42076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pic>
            <p:nvPicPr>
              <p:cNvPr id="3" name="그림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03497" y="3663430"/>
                <a:ext cx="4591050" cy="4019550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텍스트 상자 8"/>
                <p:cNvSpPr txBox="1"/>
                <p:nvPr/>
              </p:nvSpPr>
              <p:spPr>
                <a:xfrm>
                  <a:off x="-781678" y="3117363"/>
                  <a:ext cx="10657082" cy="69390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ko-KR" sz="24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𝑫𝒊𝒔𝒄𝒐𝒎𝒇𝒐𝒓𝒕</m:t>
                        </m:r>
                        <m:r>
                          <a:rPr kumimoji="1" lang="en-US" altLang="ko-KR" sz="24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=</m:t>
                        </m:r>
                        <m:f>
                          <m:fPr>
                            <m:ctrlPr>
                              <a:rPr kumimoji="1" lang="en-US" altLang="ko-KR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ko-KR" sz="2400" b="1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𝟏</m:t>
                            </m:r>
                          </m:num>
                          <m:den>
                            <m:sSup>
                              <m:sSupPr>
                                <m:ctrlPr>
                                  <a:rPr kumimoji="1" lang="en-US" altLang="ko-KR" sz="24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ko-KR" sz="2400" b="1" i="1" smtClean="0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</a:rPr>
                                  <m:t>𝒎</m:t>
                                </m:r>
                              </m:e>
                              <m:sup>
                                <m:r>
                                  <a:rPr kumimoji="1" lang="en-US" altLang="ko-KR" sz="2400" b="1" i="1" smtClean="0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</a:rPr>
                                  <m:t>𝟐</m:t>
                                </m:r>
                              </m:sup>
                            </m:sSup>
                          </m:den>
                        </m:f>
                        <m:sSup>
                          <m:sSupPr>
                            <m:ctrlPr>
                              <a:rPr kumimoji="1" lang="en-US" altLang="ko-KR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ko-KR" sz="2400" b="1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|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kumimoji="1" lang="en-US" altLang="ko-KR" sz="24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ko-KR" sz="2400" b="1" i="1" smtClean="0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</a:rPr>
                                  <m:t>𝑭</m:t>
                                </m:r>
                              </m:e>
                            </m:d>
                            <m:r>
                              <a:rPr kumimoji="1" lang="en-US" altLang="ko-KR" sz="2400" b="1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|</m:t>
                            </m:r>
                          </m:e>
                          <m:sup>
                            <m:r>
                              <a:rPr kumimoji="1" lang="en-US" altLang="ko-KR" sz="2400" b="1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𝟐</m:t>
                            </m:r>
                          </m:sup>
                        </m:sSup>
                        <m:r>
                          <a:rPr kumimoji="1" lang="en-US" altLang="ko-KR" sz="24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=</m:t>
                        </m:r>
                        <m:f>
                          <m:fPr>
                            <m:ctrlPr>
                              <a:rPr kumimoji="1" lang="en-US" altLang="ko-KR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ko-KR" sz="2400" b="1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𝟏</m:t>
                            </m:r>
                          </m:num>
                          <m:den>
                            <m:sSup>
                              <m:sSupPr>
                                <m:ctrlPr>
                                  <a:rPr kumimoji="1" lang="en-US" altLang="ko-KR" sz="24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ko-KR" sz="2400" b="1" i="1" smtClean="0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</a:rPr>
                                  <m:t>𝒎</m:t>
                                </m:r>
                              </m:e>
                              <m:sup>
                                <m:r>
                                  <a:rPr kumimoji="1" lang="en-US" altLang="ko-KR" sz="2400" b="1" i="1" smtClean="0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</a:rPr>
                                  <m:t>𝟐</m:t>
                                </m:r>
                              </m:sup>
                            </m:sSup>
                          </m:den>
                        </m:f>
                        <m:sSup>
                          <m:sSupPr>
                            <m:ctrlPr>
                              <a:rPr kumimoji="1" lang="en-US" altLang="ko-KR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ko-KR" sz="2400" b="1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||</m:t>
                            </m:r>
                            <m:sSub>
                              <m:sSubPr>
                                <m:ctrlPr>
                                  <a:rPr kumimoji="1" lang="en-US" altLang="ko-KR" sz="24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ko-KR" sz="2400" b="1" i="1" smtClean="0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</a:rPr>
                                  <m:t>𝑭</m:t>
                                </m:r>
                              </m:e>
                              <m:sub>
                                <m:r>
                                  <a:rPr kumimoji="1" lang="en-US" altLang="ko-KR" sz="2400" b="1" i="1" smtClean="0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</a:rPr>
                                  <m:t>||</m:t>
                                </m:r>
                              </m:sub>
                            </m:sSub>
                            <m:r>
                              <a:rPr kumimoji="1" lang="en-US" altLang="ko-KR" sz="2400" b="1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kumimoji="1" lang="en-US" altLang="ko-KR" sz="24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ko-KR" sz="2400" b="1" i="1" smtClean="0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</a:rPr>
                                  <m:t>𝑭</m:t>
                                </m:r>
                              </m:e>
                              <m:sub>
                                <m:r>
                                  <a:rPr kumimoji="1" lang="en-US" altLang="ko-KR" sz="2400" b="1" i="1" smtClean="0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⊥</m:t>
                                </m:r>
                              </m:sub>
                            </m:sSub>
                            <m:r>
                              <a:rPr kumimoji="1" lang="en-US" altLang="ko-KR" sz="2400" b="1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||</m:t>
                            </m:r>
                          </m:e>
                          <m:sup>
                            <m:r>
                              <a:rPr kumimoji="1" lang="en-US" altLang="ko-KR" sz="2400" b="1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𝟐</m:t>
                            </m:r>
                          </m:sup>
                        </m:sSup>
                        <m:r>
                          <a:rPr kumimoji="1" lang="en-US" altLang="ko-KR" sz="24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=</m:t>
                        </m:r>
                        <m:sSup>
                          <m:sSupPr>
                            <m:ctrlPr>
                              <a:rPr kumimoji="1" lang="en-US" altLang="ko-KR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ko-KR" sz="2400" b="1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𝒂</m:t>
                            </m:r>
                          </m:e>
                          <m:sup>
                            <m:r>
                              <a:rPr kumimoji="1" lang="en-US" altLang="ko-KR" sz="2400" b="1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𝟐</m:t>
                            </m:r>
                          </m:sup>
                        </m:sSup>
                        <m:r>
                          <a:rPr kumimoji="1" lang="en-US" altLang="ko-KR" sz="24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kumimoji="1" lang="en-US" altLang="ko-KR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ko-KR" sz="2400" b="1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𝜿</m:t>
                            </m:r>
                          </m:e>
                          <m:sup>
                            <m:r>
                              <a:rPr kumimoji="1" lang="en-US" altLang="ko-KR" sz="2400" b="1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𝟐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ko-KR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ko-KR" sz="2400" b="1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𝒗</m:t>
                            </m:r>
                          </m:e>
                          <m:sup>
                            <m:r>
                              <a:rPr kumimoji="1" lang="en-US" altLang="ko-KR" sz="2400" b="1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𝟒</m:t>
                            </m:r>
                          </m:sup>
                        </m:sSup>
                      </m:oMath>
                    </m:oMathPara>
                  </a14:m>
                  <a:r>
                    <a:rPr kumimoji="1" lang="en-US" altLang="ko-KR" sz="2400" b="1" dirty="0" smtClean="0">
                      <a:solidFill>
                        <a:schemeClr val="bg1"/>
                      </a:solidFill>
                    </a:rPr>
                    <a:t/>
                  </a:r>
                  <a:br>
                    <a:rPr kumimoji="1" lang="en-US" altLang="ko-KR" sz="2400" b="1" dirty="0" smtClean="0">
                      <a:solidFill>
                        <a:schemeClr val="bg1"/>
                      </a:solidFill>
                    </a:rPr>
                  </a:br>
                  <a:endParaRPr kumimoji="1" lang="en-US" altLang="ko-KR" sz="2400" b="1" dirty="0" smtClean="0">
                    <a:solidFill>
                      <a:schemeClr val="bg1"/>
                    </a:solidFill>
                    <a:latin typeface="Century Schoolbook" charset="0"/>
                    <a:ea typeface="Century Schoolbook" charset="0"/>
                    <a:cs typeface="Century Schoolbook" charset="0"/>
                  </a:endParaRPr>
                </a:p>
              </p:txBody>
            </p:sp>
          </mc:Choice>
          <mc:Fallback xmlns="">
            <p:sp>
              <p:nvSpPr>
                <p:cNvPr id="9" name="텍스트 상자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781678" y="3117363"/>
                  <a:ext cx="10657082" cy="693908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직사각형 11"/>
                <p:cNvSpPr/>
                <p:nvPr/>
              </p:nvSpPr>
              <p:spPr>
                <a:xfrm>
                  <a:off x="2650732" y="4730048"/>
                  <a:ext cx="3056799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1" lang="en-US" altLang="ko-KR" sz="20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𝑚</m:t>
                      </m:r>
                    </m:oMath>
                  </a14:m>
                  <a:r>
                    <a:rPr kumimoji="1" lang="en-US" altLang="ko-KR" sz="2000" dirty="0">
                      <a:solidFill>
                        <a:schemeClr val="bg1"/>
                      </a:solidFill>
                      <a:latin typeface="Century Schoolbook" charset="0"/>
                      <a:ea typeface="Century Schoolbook" charset="0"/>
                      <a:cs typeface="Century Schoolbook" charset="0"/>
                    </a:rPr>
                    <a:t> : mass of target object</a:t>
                  </a:r>
                  <a:endParaRPr lang="ko-KR" altLang="en-US" sz="2000" dirty="0"/>
                </a:p>
              </p:txBody>
            </p:sp>
          </mc:Choice>
          <mc:Fallback xmlns="">
            <p:sp>
              <p:nvSpPr>
                <p:cNvPr id="12" name="직사각형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50732" y="4730048"/>
                  <a:ext cx="3056799" cy="40011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9091" r="-1198" b="-25758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직선 화살표 연결선 14"/>
            <p:cNvCxnSpPr/>
            <p:nvPr/>
          </p:nvCxnSpPr>
          <p:spPr>
            <a:xfrm flipV="1">
              <a:off x="2794878" y="3881711"/>
              <a:ext cx="0" cy="911928"/>
            </a:xfrm>
            <a:prstGeom prst="straightConnector1">
              <a:avLst/>
            </a:prstGeom>
            <a:ln>
              <a:solidFill>
                <a:schemeClr val="bg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직사각형 15"/>
                <p:cNvSpPr/>
                <p:nvPr/>
              </p:nvSpPr>
              <p:spPr>
                <a:xfrm>
                  <a:off x="4815986" y="4147496"/>
                  <a:ext cx="2727285" cy="42761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ko-K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ko-KR" sz="20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𝐹</m:t>
                          </m:r>
                        </m:e>
                        <m:sub>
                          <m:r>
                            <a:rPr kumimoji="1" lang="en-US" altLang="ko-KR" sz="20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||</m:t>
                          </m:r>
                        </m:sub>
                      </m:sSub>
                      <m:r>
                        <a:rPr kumimoji="1" lang="en-US" altLang="ko-KR" sz="20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 </m:t>
                      </m:r>
                    </m:oMath>
                  </a14:m>
                  <a:r>
                    <a:rPr kumimoji="1" lang="en-US" altLang="ko-KR" sz="2000" dirty="0">
                      <a:solidFill>
                        <a:schemeClr val="bg1"/>
                      </a:solidFill>
                      <a:latin typeface="Century Schoolbook" charset="0"/>
                      <a:ea typeface="Century Schoolbook" charset="0"/>
                      <a:cs typeface="Century Schoolbook" charset="0"/>
                    </a:rPr>
                    <a:t>: longitudinal force</a:t>
                  </a:r>
                </a:p>
              </p:txBody>
            </p:sp>
          </mc:Choice>
          <mc:Fallback xmlns="">
            <p:sp>
              <p:nvSpPr>
                <p:cNvPr id="16" name="직사각형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15986" y="4147496"/>
                  <a:ext cx="2727285" cy="427618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t="-90141" r="-2013" b="-109859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직선 화살표 연결선 17"/>
            <p:cNvCxnSpPr/>
            <p:nvPr/>
          </p:nvCxnSpPr>
          <p:spPr>
            <a:xfrm flipV="1">
              <a:off x="5006886" y="3756518"/>
              <a:ext cx="0" cy="425446"/>
            </a:xfrm>
            <a:prstGeom prst="straightConnector1">
              <a:avLst/>
            </a:prstGeom>
            <a:ln>
              <a:solidFill>
                <a:schemeClr val="bg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직사각형 19"/>
                <p:cNvSpPr/>
                <p:nvPr/>
              </p:nvSpPr>
              <p:spPr>
                <a:xfrm>
                  <a:off x="5645284" y="2230092"/>
                  <a:ext cx="207967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ko-K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ko-KR" sz="20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𝐹</m:t>
                          </m:r>
                        </m:e>
                        <m:sub>
                          <m:r>
                            <a:rPr kumimoji="1" lang="en-US" altLang="ko-KR" sz="2000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⊥</m:t>
                          </m:r>
                        </m:sub>
                      </m:sSub>
                      <m:r>
                        <a:rPr kumimoji="1" lang="en-US" altLang="ko-KR" sz="20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 </m:t>
                      </m:r>
                    </m:oMath>
                  </a14:m>
                  <a:r>
                    <a:rPr kumimoji="1" lang="en-US" altLang="ko-KR" sz="2000" dirty="0">
                      <a:solidFill>
                        <a:schemeClr val="bg1"/>
                      </a:solidFill>
                      <a:latin typeface="Century Schoolbook" charset="0"/>
                      <a:ea typeface="Century Schoolbook" charset="0"/>
                      <a:cs typeface="Century Schoolbook" charset="0"/>
                    </a:rPr>
                    <a:t>: lateral force</a:t>
                  </a:r>
                  <a:endParaRPr lang="ko-KR" altLang="en-US" sz="2000" dirty="0"/>
                </a:p>
              </p:txBody>
            </p:sp>
          </mc:Choice>
          <mc:Fallback xmlns="">
            <p:sp>
              <p:nvSpPr>
                <p:cNvPr id="20" name="직사각형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45284" y="2230092"/>
                  <a:ext cx="2079672" cy="40011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t="-96923" r="-2639" b="-130769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" name="직선 화살표 연결선 20"/>
            <p:cNvCxnSpPr/>
            <p:nvPr/>
          </p:nvCxnSpPr>
          <p:spPr>
            <a:xfrm>
              <a:off x="5804778" y="2738711"/>
              <a:ext cx="0" cy="569028"/>
            </a:xfrm>
            <a:prstGeom prst="straightConnector1">
              <a:avLst/>
            </a:prstGeom>
            <a:ln>
              <a:solidFill>
                <a:schemeClr val="bg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직사각형 22"/>
                <p:cNvSpPr/>
                <p:nvPr/>
              </p:nvSpPr>
              <p:spPr>
                <a:xfrm>
                  <a:off x="6704183" y="2646209"/>
                  <a:ext cx="1973489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1" lang="en-US" altLang="ko-KR" sz="20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𝑎</m:t>
                      </m:r>
                    </m:oMath>
                  </a14:m>
                  <a:r>
                    <a:rPr kumimoji="1" lang="en-US" altLang="ko-KR" sz="2000" dirty="0">
                      <a:solidFill>
                        <a:schemeClr val="bg1"/>
                      </a:solidFill>
                      <a:latin typeface="Century Schoolbook" charset="0"/>
                      <a:ea typeface="Century Schoolbook" charset="0"/>
                      <a:cs typeface="Century Schoolbook" charset="0"/>
                    </a:rPr>
                    <a:t> : acceleration</a:t>
                  </a:r>
                  <a:endParaRPr lang="ko-KR" altLang="en-US" sz="2000" dirty="0"/>
                </a:p>
              </p:txBody>
            </p:sp>
          </mc:Choice>
          <mc:Fallback xmlns="">
            <p:sp>
              <p:nvSpPr>
                <p:cNvPr id="23" name="직사각형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04183" y="2646209"/>
                  <a:ext cx="1973489" cy="400110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t="-7576" r="-2469" b="-25758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직선 화살표 연결선 23"/>
            <p:cNvCxnSpPr/>
            <p:nvPr/>
          </p:nvCxnSpPr>
          <p:spPr>
            <a:xfrm>
              <a:off x="6846997" y="3023225"/>
              <a:ext cx="0" cy="284514"/>
            </a:xfrm>
            <a:prstGeom prst="straightConnector1">
              <a:avLst/>
            </a:prstGeom>
            <a:ln>
              <a:solidFill>
                <a:schemeClr val="bg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직사각형 25"/>
                <p:cNvSpPr/>
                <p:nvPr/>
              </p:nvSpPr>
              <p:spPr>
                <a:xfrm>
                  <a:off x="7375879" y="4291873"/>
                  <a:ext cx="170636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1" lang="en-US" altLang="ko-KR" sz="20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𝜅</m:t>
                      </m:r>
                    </m:oMath>
                  </a14:m>
                  <a:r>
                    <a:rPr kumimoji="1" lang="en-US" altLang="ko-KR" sz="2000" dirty="0">
                      <a:solidFill>
                        <a:schemeClr val="bg1"/>
                      </a:solidFill>
                      <a:latin typeface="Century Schoolbook" charset="0"/>
                      <a:ea typeface="Century Schoolbook" charset="0"/>
                      <a:cs typeface="Century Schoolbook" charset="0"/>
                    </a:rPr>
                    <a:t> : curvature</a:t>
                  </a:r>
                  <a:endParaRPr lang="ko-KR" altLang="en-US" sz="2000" dirty="0"/>
                </a:p>
              </p:txBody>
            </p:sp>
          </mc:Choice>
          <mc:Fallback xmlns="">
            <p:sp>
              <p:nvSpPr>
                <p:cNvPr id="26" name="직사각형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5879" y="4291873"/>
                  <a:ext cx="1706365" cy="40011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t="-7576" r="-3571" b="-25758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직선 화살표 연결선 26"/>
            <p:cNvCxnSpPr/>
            <p:nvPr/>
          </p:nvCxnSpPr>
          <p:spPr>
            <a:xfrm flipV="1">
              <a:off x="7539072" y="3669074"/>
              <a:ext cx="0" cy="638083"/>
            </a:xfrm>
            <a:prstGeom prst="straightConnector1">
              <a:avLst/>
            </a:prstGeom>
            <a:ln>
              <a:solidFill>
                <a:schemeClr val="bg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직사각형 29"/>
                <p:cNvSpPr/>
                <p:nvPr/>
              </p:nvSpPr>
              <p:spPr>
                <a:xfrm>
                  <a:off x="7709850" y="3955479"/>
                  <a:ext cx="1448923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1" lang="en-US" altLang="ko-KR" sz="20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𝑣</m:t>
                      </m:r>
                    </m:oMath>
                  </a14:m>
                  <a:r>
                    <a:rPr kumimoji="1" lang="en-US" altLang="ko-KR" sz="2000" dirty="0">
                      <a:solidFill>
                        <a:schemeClr val="bg1"/>
                      </a:solidFill>
                      <a:latin typeface="Century Schoolbook" charset="0"/>
                      <a:ea typeface="Century Schoolbook" charset="0"/>
                      <a:cs typeface="Century Schoolbook" charset="0"/>
                    </a:rPr>
                    <a:t> : velocity</a:t>
                  </a:r>
                  <a:endParaRPr lang="ko-KR" altLang="en-US" sz="2000" dirty="0"/>
                </a:p>
              </p:txBody>
            </p:sp>
          </mc:Choice>
          <mc:Fallback xmlns="">
            <p:sp>
              <p:nvSpPr>
                <p:cNvPr id="30" name="직사각형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9850" y="3955479"/>
                  <a:ext cx="1448923" cy="40011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t="-9231" r="-4219" b="-27692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1" name="직선 화살표 연결선 30"/>
            <p:cNvCxnSpPr/>
            <p:nvPr/>
          </p:nvCxnSpPr>
          <p:spPr>
            <a:xfrm flipV="1">
              <a:off x="7874058" y="3669074"/>
              <a:ext cx="0" cy="354920"/>
            </a:xfrm>
            <a:prstGeom prst="straightConnector1">
              <a:avLst/>
            </a:prstGeom>
            <a:ln>
              <a:solidFill>
                <a:schemeClr val="bg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30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2306300" cy="1325563"/>
          </a:xfrm>
        </p:spPr>
        <p:txBody>
          <a:bodyPr>
            <a:normAutofit/>
          </a:bodyPr>
          <a:lstStyle/>
          <a:p>
            <a:pPr algn="just"/>
            <a:r>
              <a:rPr kumimoji="1" lang="en-US" altLang="ko-KR" sz="4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Transcript to Non-Linear Programming</a:t>
            </a:r>
            <a:endParaRPr kumimoji="1" lang="ko-KR" altLang="en-US" sz="4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kumimoji="1" lang="en-US" altLang="ko-KR" smtClean="0"/>
              <a:t>SGVR Lab.</a:t>
            </a:r>
            <a:endParaRPr kumimoji="1"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10932" y="6356350"/>
            <a:ext cx="2743200" cy="365125"/>
          </a:xfrm>
        </p:spPr>
        <p:txBody>
          <a:bodyPr/>
          <a:lstStyle/>
          <a:p>
            <a:fld id="{D5607656-D35A-A641-B78A-8F605D8DDBBD}" type="slidenum">
              <a:rPr kumimoji="1" lang="ko-KR" altLang="en-US" smtClean="0"/>
              <a:t>6</a:t>
            </a:fld>
            <a:endParaRPr kumimoji="1" lang="ko-KR" altLang="en-US"/>
          </a:p>
        </p:txBody>
      </p:sp>
      <p:sp>
        <p:nvSpPr>
          <p:cNvPr id="8" name="직사각형 7"/>
          <p:cNvSpPr/>
          <p:nvPr/>
        </p:nvSpPr>
        <p:spPr>
          <a:xfrm flipH="1">
            <a:off x="-103809" y="821675"/>
            <a:ext cx="883353" cy="4124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자유형 2"/>
          <p:cNvSpPr/>
          <p:nvPr/>
        </p:nvSpPr>
        <p:spPr>
          <a:xfrm>
            <a:off x="1799106" y="1980101"/>
            <a:ext cx="1646736" cy="1989765"/>
          </a:xfrm>
          <a:custGeom>
            <a:avLst/>
            <a:gdLst>
              <a:gd name="connsiteX0" fmla="*/ 762833 w 1646736"/>
              <a:gd name="connsiteY0" fmla="*/ 168408 h 1989765"/>
              <a:gd name="connsiteX1" fmla="*/ 33964 w 1646736"/>
              <a:gd name="connsiteY1" fmla="*/ 923781 h 1989765"/>
              <a:gd name="connsiteX2" fmla="*/ 206242 w 1646736"/>
              <a:gd name="connsiteY2" fmla="*/ 1891190 h 1989765"/>
              <a:gd name="connsiteX3" fmla="*/ 961616 w 1646736"/>
              <a:gd name="connsiteY3" fmla="*/ 1864686 h 1989765"/>
              <a:gd name="connsiteX4" fmla="*/ 1041129 w 1646736"/>
              <a:gd name="connsiteY4" fmla="*/ 1069555 h 1989765"/>
              <a:gd name="connsiteX5" fmla="*/ 1637477 w 1646736"/>
              <a:gd name="connsiteY5" fmla="*/ 526216 h 1989765"/>
              <a:gd name="connsiteX6" fmla="*/ 1359181 w 1646736"/>
              <a:gd name="connsiteY6" fmla="*/ 22634 h 1989765"/>
              <a:gd name="connsiteX7" fmla="*/ 762833 w 1646736"/>
              <a:gd name="connsiteY7" fmla="*/ 168408 h 1989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46736" h="1989765">
                <a:moveTo>
                  <a:pt x="762833" y="168408"/>
                </a:moveTo>
                <a:cubicBezTo>
                  <a:pt x="541963" y="318599"/>
                  <a:pt x="126729" y="636651"/>
                  <a:pt x="33964" y="923781"/>
                </a:cubicBezTo>
                <a:cubicBezTo>
                  <a:pt x="-58801" y="1210911"/>
                  <a:pt x="51633" y="1734373"/>
                  <a:pt x="206242" y="1891190"/>
                </a:cubicBezTo>
                <a:cubicBezTo>
                  <a:pt x="360851" y="2048007"/>
                  <a:pt x="822468" y="2001625"/>
                  <a:pt x="961616" y="1864686"/>
                </a:cubicBezTo>
                <a:cubicBezTo>
                  <a:pt x="1100764" y="1727747"/>
                  <a:pt x="928486" y="1292633"/>
                  <a:pt x="1041129" y="1069555"/>
                </a:cubicBezTo>
                <a:cubicBezTo>
                  <a:pt x="1153772" y="846477"/>
                  <a:pt x="1584468" y="700703"/>
                  <a:pt x="1637477" y="526216"/>
                </a:cubicBezTo>
                <a:cubicBezTo>
                  <a:pt x="1690486" y="351729"/>
                  <a:pt x="1504955" y="80060"/>
                  <a:pt x="1359181" y="22634"/>
                </a:cubicBezTo>
                <a:cubicBezTo>
                  <a:pt x="1213407" y="-34792"/>
                  <a:pt x="983703" y="18217"/>
                  <a:pt x="762833" y="168408"/>
                </a:cubicBezTo>
                <a:close/>
              </a:path>
            </a:pathLst>
          </a:custGeom>
          <a:solidFill>
            <a:srgbClr val="68C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1" name="자유형 10"/>
          <p:cNvSpPr/>
          <p:nvPr/>
        </p:nvSpPr>
        <p:spPr>
          <a:xfrm>
            <a:off x="1435504" y="1485900"/>
            <a:ext cx="1855305" cy="2941983"/>
          </a:xfrm>
          <a:custGeom>
            <a:avLst/>
            <a:gdLst>
              <a:gd name="connsiteX0" fmla="*/ 0 w 1855305"/>
              <a:gd name="connsiteY0" fmla="*/ 2941983 h 2941983"/>
              <a:gd name="connsiteX1" fmla="*/ 463826 w 1855305"/>
              <a:gd name="connsiteY1" fmla="*/ 1060174 h 2941983"/>
              <a:gd name="connsiteX2" fmla="*/ 1855305 w 1855305"/>
              <a:gd name="connsiteY2" fmla="*/ 0 h 2941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5305" h="2941983">
                <a:moveTo>
                  <a:pt x="0" y="2941983"/>
                </a:moveTo>
                <a:cubicBezTo>
                  <a:pt x="77304" y="2246244"/>
                  <a:pt x="154608" y="1550505"/>
                  <a:pt x="463826" y="1060174"/>
                </a:cubicBezTo>
                <a:cubicBezTo>
                  <a:pt x="773044" y="569843"/>
                  <a:pt x="1314174" y="284921"/>
                  <a:pt x="1855305" y="0"/>
                </a:cubicBezTo>
              </a:path>
            </a:pathLst>
          </a:custGeom>
          <a:noFill/>
          <a:ln w="38100">
            <a:solidFill>
              <a:srgbClr val="FFFF00"/>
            </a:solidFill>
            <a:prstDash val="solid"/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2" name="텍스트 상자 11"/>
          <p:cNvSpPr txBox="1"/>
          <p:nvPr/>
        </p:nvSpPr>
        <p:spPr>
          <a:xfrm>
            <a:off x="806111" y="4737418"/>
            <a:ext cx="3786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 smtClean="0">
                <a:solidFill>
                  <a:schemeClr val="bg1"/>
                </a:solidFill>
                <a:latin typeface="Century Schoolbook" charset="0"/>
                <a:ea typeface="Century Schoolbook" charset="0"/>
                <a:cs typeface="Century Schoolbook" charset="0"/>
              </a:rPr>
              <a:t>[Trajectory optimization problem]</a:t>
            </a:r>
            <a:endParaRPr kumimoji="1" lang="ko-KR" altLang="en-US" dirty="0">
              <a:solidFill>
                <a:schemeClr val="bg1"/>
              </a:solidFill>
              <a:latin typeface="Century Schoolbook" charset="0"/>
              <a:ea typeface="Century Schoolbook" charset="0"/>
              <a:cs typeface="Century Schoolbook" charset="0"/>
            </a:endParaRPr>
          </a:p>
        </p:txBody>
      </p:sp>
      <p:grpSp>
        <p:nvGrpSpPr>
          <p:cNvPr id="20" name="그룹 19"/>
          <p:cNvGrpSpPr/>
          <p:nvPr/>
        </p:nvGrpSpPr>
        <p:grpSpPr>
          <a:xfrm>
            <a:off x="4136493" y="2546074"/>
            <a:ext cx="3715519" cy="1258956"/>
            <a:chOff x="4540585" y="2888974"/>
            <a:chExt cx="3715519" cy="1258956"/>
          </a:xfrm>
        </p:grpSpPr>
        <p:sp>
          <p:nvSpPr>
            <p:cNvPr id="13" name="톱니 모양의 오른쪽 화살표[N] 12"/>
            <p:cNvSpPr/>
            <p:nvPr/>
          </p:nvSpPr>
          <p:spPr>
            <a:xfrm>
              <a:off x="4540585" y="2888974"/>
              <a:ext cx="3715519" cy="1258956"/>
            </a:xfrm>
            <a:prstGeom prst="notchedRightArrow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9" name="텍스트 상자 18"/>
            <p:cNvSpPr txBox="1"/>
            <p:nvPr/>
          </p:nvSpPr>
          <p:spPr>
            <a:xfrm>
              <a:off x="5190321" y="3287620"/>
              <a:ext cx="24160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sz="2400" b="1" dirty="0" smtClean="0">
                  <a:solidFill>
                    <a:schemeClr val="bg1"/>
                  </a:solidFill>
                  <a:latin typeface="Century Schoolbook" charset="0"/>
                  <a:ea typeface="Century Schoolbook" charset="0"/>
                  <a:cs typeface="Century Schoolbook" charset="0"/>
                </a:rPr>
                <a:t>Transcription</a:t>
              </a:r>
              <a:endParaRPr kumimoji="1" lang="ko-KR" altLang="en-US" sz="2400" b="1" dirty="0">
                <a:solidFill>
                  <a:schemeClr val="bg1"/>
                </a:solidFill>
                <a:latin typeface="Century Schoolbook" charset="0"/>
                <a:ea typeface="Century Schoolbook" charset="0"/>
                <a:cs typeface="Century Schoolbook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텍스트 상자 20"/>
              <p:cNvSpPr txBox="1"/>
              <p:nvPr/>
            </p:nvSpPr>
            <p:spPr>
              <a:xfrm>
                <a:off x="8329948" y="1878035"/>
                <a:ext cx="3114507" cy="24006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kumimoji="1" lang="en-US" altLang="ko-KR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kumimoji="1" lang="en-US" altLang="ko-KR" sz="2800" b="1" i="0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𝐦𝐢𝐧</m:t>
                        </m:r>
                      </m:fName>
                      <m:e>
                        <m:r>
                          <a:rPr kumimoji="1" lang="en-US" altLang="ko-KR" sz="28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kumimoji="1" lang="en-US" altLang="ko-KR" sz="28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𝒕</m:t>
                        </m:r>
                        <m:r>
                          <a:rPr kumimoji="1" lang="en-US" altLang="ko-KR" sz="28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+</m:t>
                        </m:r>
                        <m:r>
                          <a:rPr kumimoji="1" lang="en-US" altLang="ko-KR" sz="2800" b="1" i="0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𝚺</m:t>
                        </m:r>
                        <m:d>
                          <m:dPr>
                            <m:ctrlPr>
                              <a:rPr kumimoji="1" lang="en-US" altLang="ko-KR" sz="2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ko-KR" sz="2800" b="1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𝓒</m:t>
                            </m:r>
                            <m:r>
                              <a:rPr kumimoji="1" lang="en-US" altLang="ko-KR" sz="2800" b="1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+</m:t>
                            </m:r>
                            <m:r>
                              <a:rPr kumimoji="1" lang="en-US" altLang="ko-KR" sz="2800" b="1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𝓞</m:t>
                            </m:r>
                          </m:e>
                        </m:d>
                      </m:e>
                    </m:func>
                  </m:oMath>
                </a14:m>
                <a:r>
                  <a:rPr kumimoji="1" lang="en-US" altLang="ko-KR" sz="2800" b="0" dirty="0" smtClean="0">
                    <a:solidFill>
                      <a:schemeClr val="bg1"/>
                    </a:solidFill>
                  </a:rPr>
                  <a:t> </a:t>
                </a:r>
              </a:p>
              <a:p>
                <a:pPr/>
                <a:r>
                  <a:rPr kumimoji="1" lang="en-US" altLang="ko-KR" sz="2800" b="0" dirty="0" smtClean="0">
                    <a:solidFill>
                      <a:schemeClr val="bg1"/>
                    </a:solidFill>
                  </a:rPr>
                  <a:t/>
                </a:r>
                <a:br>
                  <a:rPr kumimoji="1" lang="en-US" altLang="ko-KR" sz="2800" b="0" dirty="0" smtClean="0">
                    <a:solidFill>
                      <a:schemeClr val="bg1"/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ko-KR" sz="2800" b="1" i="0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𝐬𝐮𝐛𝐣𝐞𝐜𝐭</m:t>
                      </m:r>
                      <m:r>
                        <a:rPr kumimoji="1" lang="en-US" altLang="ko-KR" sz="2800" b="1" i="0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 </m:t>
                      </m:r>
                      <m:r>
                        <a:rPr kumimoji="1" lang="en-US" altLang="ko-KR" sz="2800" b="1" i="0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𝐭𝐨</m:t>
                      </m:r>
                    </m:oMath>
                    <m:oMath xmlns:m="http://schemas.openxmlformats.org/officeDocument/2006/math">
                      <m:r>
                        <a:rPr kumimoji="1" lang="en-US" altLang="ko-KR" sz="2400" b="0" i="0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   </m:t>
                      </m:r>
                      <m:r>
                        <a:rPr kumimoji="1" lang="en-US" altLang="ko-KR" sz="2400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𝐷𝑖𝑠𝑐𝑜𝑚𝑓𝑜𝑟𝑡</m:t>
                      </m:r>
                      <m:r>
                        <a:rPr kumimoji="1" lang="en-US" altLang="ko-KR" sz="2400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&lt;</m:t>
                      </m:r>
                      <m:sSub>
                        <m:sSubPr>
                          <m:ctrlPr>
                            <a:rPr kumimoji="1"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kumimoji="1" lang="en-US" altLang="ko-KR" sz="2400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𝒞</m:t>
                          </m:r>
                        </m:e>
                        <m:sub>
                          <m:r>
                            <a:rPr kumimoji="1" lang="en-US" altLang="ko-KR" sz="2400" b="0" i="1" smtClean="0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𝑚𝑎𝑥</m:t>
                          </m:r>
                        </m:sub>
                      </m:sSub>
                    </m:oMath>
                    <m:oMath xmlns:m="http://schemas.openxmlformats.org/officeDocument/2006/math">
                      <m:r>
                        <a:rPr kumimoji="1" lang="en-US" altLang="ko-KR" sz="2400" b="0" i="0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  </m:t>
                      </m:r>
                      <m:r>
                        <a:rPr kumimoji="1" lang="en-US" altLang="ko-KR" sz="2400" b="0" i="1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𝑆𝑦𝑠𝑡𝑒𝑚</m:t>
                      </m:r>
                      <m:r>
                        <a:rPr kumimoji="1" lang="en-US" altLang="ko-KR" sz="2400" b="0" i="1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a:rPr kumimoji="1" lang="en-US" altLang="ko-KR" sz="2400" b="0" i="1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𝑑𝑦𝑛𝑎𝑚𝑖𝑐𝑠</m:t>
                      </m:r>
                    </m:oMath>
                    <m:oMath xmlns:m="http://schemas.openxmlformats.org/officeDocument/2006/math">
                      <m:r>
                        <a:rPr kumimoji="1" lang="en-US" altLang="ko-KR" sz="2400" b="0" i="0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  </m:t>
                      </m:r>
                      <m:r>
                        <a:rPr kumimoji="1" lang="en-US" altLang="ko-KR" sz="2400" b="0" i="1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𝑂𝑡h𝑒𝑟</m:t>
                      </m:r>
                      <m:r>
                        <a:rPr kumimoji="1" lang="en-US" altLang="ko-KR" sz="2400" b="0" i="1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a:rPr kumimoji="1" lang="en-US" altLang="ko-KR" sz="2400" b="0" i="1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𝑐𝑜𝑛𝑠𝑡𝑟𝑎𝑖𝑛𝑡𝑠</m:t>
                      </m:r>
                    </m:oMath>
                  </m:oMathPara>
                </a14:m>
                <a:endParaRPr kumimoji="1" lang="ko-KR" alt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텍스트 상자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9948" y="1878035"/>
                <a:ext cx="3114507" cy="2400657"/>
              </a:xfrm>
              <a:prstGeom prst="rect">
                <a:avLst/>
              </a:prstGeom>
              <a:blipFill rotWithShape="0">
                <a:blip r:embed="rId3"/>
                <a:stretch>
                  <a:fillRect l="-1174" b="-2690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텍스트 상자 21"/>
          <p:cNvSpPr txBox="1"/>
          <p:nvPr/>
        </p:nvSpPr>
        <p:spPr>
          <a:xfrm>
            <a:off x="8508587" y="4737418"/>
            <a:ext cx="3007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 smtClean="0">
                <a:solidFill>
                  <a:schemeClr val="bg1"/>
                </a:solidFill>
                <a:latin typeface="Century Schoolbook" charset="0"/>
                <a:ea typeface="Century Schoolbook" charset="0"/>
                <a:cs typeface="Century Schoolbook" charset="0"/>
              </a:rPr>
              <a:t>[Non-linear programming]</a:t>
            </a:r>
            <a:endParaRPr kumimoji="1" lang="ko-KR" altLang="en-US" dirty="0">
              <a:solidFill>
                <a:schemeClr val="bg1"/>
              </a:solidFill>
              <a:latin typeface="Century Schoolbook" charset="0"/>
              <a:ea typeface="Century Schoolbook" charset="0"/>
              <a:cs typeface="Century Schoolbook" charset="0"/>
            </a:endParaRPr>
          </a:p>
        </p:txBody>
      </p:sp>
      <p:sp>
        <p:nvSpPr>
          <p:cNvPr id="24" name="텍스트 상자 23"/>
          <p:cNvSpPr txBox="1"/>
          <p:nvPr/>
        </p:nvSpPr>
        <p:spPr>
          <a:xfrm>
            <a:off x="556663" y="5496040"/>
            <a:ext cx="110786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2000" b="1" dirty="0" smtClean="0">
                <a:solidFill>
                  <a:schemeClr val="bg1"/>
                </a:solidFill>
                <a:latin typeface="Century Schoolbook" charset="0"/>
                <a:ea typeface="Century Schoolbook" charset="0"/>
                <a:cs typeface="Century Schoolbook" charset="0"/>
              </a:rPr>
              <a:t>Convert a continuous trajectory optimization problem to a discrete NLP problem.</a:t>
            </a:r>
          </a:p>
          <a:p>
            <a:r>
              <a:rPr kumimoji="1" lang="en-US" altLang="ko-KR" sz="2000" b="1" dirty="0" smtClean="0">
                <a:solidFill>
                  <a:schemeClr val="bg1"/>
                </a:solidFill>
                <a:latin typeface="Century Schoolbook" charset="0"/>
                <a:ea typeface="Century Schoolbook" charset="0"/>
                <a:cs typeface="Century Schoolbook" charset="0"/>
              </a:rPr>
              <a:t>By doing so, we can efficiently plan the trajectory using off-the-shelf NLP solver.</a:t>
            </a:r>
            <a:endParaRPr kumimoji="1" lang="ko-KR" altLang="en-US" sz="2000" b="1" dirty="0">
              <a:solidFill>
                <a:schemeClr val="bg1"/>
              </a:solidFill>
              <a:latin typeface="Century Schoolbook" charset="0"/>
              <a:ea typeface="Century Schoolbook" charset="0"/>
              <a:cs typeface="Century Schoolbook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직사각형 24"/>
              <p:cNvSpPr/>
              <p:nvPr/>
            </p:nvSpPr>
            <p:spPr>
              <a:xfrm>
                <a:off x="7719478" y="1281397"/>
                <a:ext cx="16394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ko-KR" i="1" smtClean="0">
                        <a:solidFill>
                          <a:schemeClr val="bg1"/>
                        </a:solidFill>
                        <a:latin typeface="Cambria Math" charset="0"/>
                      </a:rPr>
                      <m:t>𝑡</m:t>
                    </m:r>
                    <m:r>
                      <a:rPr kumimoji="1" lang="en-US" altLang="ko-KR" i="1">
                        <a:solidFill>
                          <a:schemeClr val="bg1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kumimoji="1" lang="en-US" altLang="ko-KR" dirty="0">
                    <a:solidFill>
                      <a:schemeClr val="bg1"/>
                    </a:solidFill>
                    <a:latin typeface="Century Schoolbook" charset="0"/>
                    <a:ea typeface="Century Schoolbook" charset="0"/>
                    <a:cs typeface="Century Schoolbook" charset="0"/>
                  </a:rPr>
                  <a:t>: </a:t>
                </a:r>
                <a:r>
                  <a:rPr kumimoji="1" lang="en-US" altLang="ko-KR" dirty="0" smtClean="0">
                    <a:solidFill>
                      <a:schemeClr val="bg1"/>
                    </a:solidFill>
                    <a:latin typeface="Century Schoolbook" charset="0"/>
                    <a:ea typeface="Century Schoolbook" charset="0"/>
                    <a:cs typeface="Century Schoolbook" charset="0"/>
                  </a:rPr>
                  <a:t>travel time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25" name="직사각형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9478" y="1281397"/>
                <a:ext cx="1639423" cy="369332"/>
              </a:xfrm>
              <a:prstGeom prst="rect">
                <a:avLst/>
              </a:prstGeom>
              <a:blipFill rotWithShape="0">
                <a:blip r:embed="rId4"/>
                <a:stretch>
                  <a:fillRect t="-91803" r="-2974" b="-12295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직선 화살표 연결선 25"/>
          <p:cNvCxnSpPr/>
          <p:nvPr/>
        </p:nvCxnSpPr>
        <p:spPr>
          <a:xfrm>
            <a:off x="9144878" y="1614510"/>
            <a:ext cx="0" cy="283492"/>
          </a:xfrm>
          <a:prstGeom prst="straightConnector1">
            <a:avLst/>
          </a:prstGeom>
          <a:ln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직사각형 27"/>
              <p:cNvSpPr/>
              <p:nvPr/>
            </p:nvSpPr>
            <p:spPr>
              <a:xfrm>
                <a:off x="9616359" y="2378632"/>
                <a:ext cx="205947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ko-KR" i="1">
                        <a:solidFill>
                          <a:schemeClr val="bg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𝒞</m:t>
                    </m:r>
                  </m:oMath>
                </a14:m>
                <a:r>
                  <a:rPr kumimoji="1" lang="en-US" altLang="ko-KR" dirty="0">
                    <a:solidFill>
                      <a:schemeClr val="bg1"/>
                    </a:solidFill>
                    <a:latin typeface="Century Schoolbook" charset="0"/>
                    <a:ea typeface="Century Schoolbook" charset="0"/>
                    <a:cs typeface="Century Schoolbook" charset="0"/>
                  </a:rPr>
                  <a:t>: </a:t>
                </a:r>
                <a:r>
                  <a:rPr kumimoji="1" lang="en-US" altLang="ko-KR" dirty="0" smtClean="0">
                    <a:solidFill>
                      <a:schemeClr val="bg1"/>
                    </a:solidFill>
                    <a:latin typeface="Century Schoolbook" charset="0"/>
                    <a:ea typeface="Century Schoolbook" charset="0"/>
                    <a:cs typeface="Century Schoolbook" charset="0"/>
                  </a:rPr>
                  <a:t>discomfort cost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28" name="직사각형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6359" y="2378632"/>
                <a:ext cx="2059475" cy="369332"/>
              </a:xfrm>
              <a:prstGeom prst="rect">
                <a:avLst/>
              </a:prstGeom>
              <a:blipFill rotWithShape="0">
                <a:blip r:embed="rId5"/>
                <a:stretch>
                  <a:fillRect t="-8197" r="-2071" b="-2459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직선 화살표 연결선 28"/>
          <p:cNvCxnSpPr/>
          <p:nvPr/>
        </p:nvCxnSpPr>
        <p:spPr>
          <a:xfrm flipV="1">
            <a:off x="10213164" y="2256560"/>
            <a:ext cx="0" cy="203355"/>
          </a:xfrm>
          <a:prstGeom prst="straightConnector1">
            <a:avLst/>
          </a:prstGeom>
          <a:ln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직사각형 30"/>
              <p:cNvSpPr/>
              <p:nvPr/>
            </p:nvSpPr>
            <p:spPr>
              <a:xfrm>
                <a:off x="9853792" y="1306733"/>
                <a:ext cx="181100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ko-KR" i="1">
                        <a:solidFill>
                          <a:schemeClr val="bg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𝒪</m:t>
                    </m:r>
                  </m:oMath>
                </a14:m>
                <a:r>
                  <a:rPr kumimoji="1" lang="en-US" altLang="ko-KR" dirty="0" smtClean="0">
                    <a:solidFill>
                      <a:schemeClr val="bg1"/>
                    </a:solidFill>
                    <a:latin typeface="Century Schoolbook" charset="0"/>
                    <a:ea typeface="Century Schoolbook" charset="0"/>
                    <a:cs typeface="Century Schoolbook" charset="0"/>
                  </a:rPr>
                  <a:t>: obstacle cost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31" name="직사각형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3792" y="1306733"/>
                <a:ext cx="1811009" cy="369332"/>
              </a:xfrm>
              <a:prstGeom prst="rect">
                <a:avLst/>
              </a:prstGeom>
              <a:blipFill rotWithShape="0">
                <a:blip r:embed="rId6"/>
                <a:stretch>
                  <a:fillRect t="-8197" r="-2349" b="-2459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직선 화살표 연결선 33"/>
          <p:cNvCxnSpPr/>
          <p:nvPr/>
        </p:nvCxnSpPr>
        <p:spPr>
          <a:xfrm>
            <a:off x="10871345" y="1690688"/>
            <a:ext cx="0" cy="207314"/>
          </a:xfrm>
          <a:prstGeom prst="straightConnector1">
            <a:avLst/>
          </a:prstGeom>
          <a:ln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213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9790043" cy="1325563"/>
          </a:xfrm>
        </p:spPr>
        <p:txBody>
          <a:bodyPr>
            <a:normAutofit/>
          </a:bodyPr>
          <a:lstStyle/>
          <a:p>
            <a:pPr algn="just"/>
            <a:r>
              <a:rPr kumimoji="1" lang="en-US" altLang="ko-KR" sz="3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Bidirectional Obstacle Detection (BOD)</a:t>
            </a:r>
            <a:endParaRPr kumimoji="1" lang="ko-KR" alt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kumimoji="1" lang="en-US" altLang="ko-KR" smtClean="0"/>
              <a:t>SGVR Lab.</a:t>
            </a:r>
            <a:endParaRPr kumimoji="1"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10932" y="6356350"/>
            <a:ext cx="2743200" cy="365125"/>
          </a:xfrm>
        </p:spPr>
        <p:txBody>
          <a:bodyPr/>
          <a:lstStyle/>
          <a:p>
            <a:fld id="{D5607656-D35A-A641-B78A-8F605D8DDBBD}" type="slidenum">
              <a:rPr kumimoji="1" lang="ko-KR" altLang="en-US" smtClean="0"/>
              <a:t>7</a:t>
            </a:fld>
            <a:endParaRPr kumimoji="1" lang="ko-KR" altLang="en-US"/>
          </a:p>
        </p:txBody>
      </p:sp>
      <p:sp>
        <p:nvSpPr>
          <p:cNvPr id="8" name="직사각형 7"/>
          <p:cNvSpPr/>
          <p:nvPr/>
        </p:nvSpPr>
        <p:spPr>
          <a:xfrm flipH="1">
            <a:off x="-103809" y="821675"/>
            <a:ext cx="883353" cy="4124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3" name="텍스트 상자 12"/>
          <p:cNvSpPr txBox="1"/>
          <p:nvPr/>
        </p:nvSpPr>
        <p:spPr>
          <a:xfrm>
            <a:off x="539931" y="4411174"/>
            <a:ext cx="1107455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8113" indent="-138113" algn="just">
              <a:buFont typeface="Arial" charset="0"/>
              <a:buChar char="•"/>
            </a:pPr>
            <a:r>
              <a:rPr kumimoji="1" lang="en-US" altLang="ko-KR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Propose </a:t>
            </a:r>
            <a:r>
              <a:rPr kumimoji="1" lang="en-US" altLang="ko-KR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a </a:t>
            </a:r>
            <a:r>
              <a:rPr kumimoji="1" lang="en-US" altLang="ko-KR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new </a:t>
            </a:r>
            <a:r>
              <a:rPr kumimoji="1" lang="en-US" altLang="ko-KR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measure </a:t>
            </a:r>
            <a:r>
              <a:rPr kumimoji="1" lang="en-US" altLang="ko-KR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for obstacle </a:t>
            </a:r>
            <a:r>
              <a:rPr kumimoji="1" lang="en-US" altLang="ko-KR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cost, named </a:t>
            </a:r>
            <a:r>
              <a:rPr kumimoji="1" lang="en-US" altLang="ko-KR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BOD, to </a:t>
            </a:r>
            <a:r>
              <a:rPr kumimoji="1" lang="en-US" altLang="ko-KR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push the trajectory perpendicularly.</a:t>
            </a:r>
            <a:endParaRPr kumimoji="1" lang="en-US" altLang="ko-KR" sz="16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Schoolbook" charset="0"/>
              <a:ea typeface="Century Schoolbook" charset="0"/>
              <a:cs typeface="Century Schoolbook" charset="0"/>
            </a:endParaRPr>
          </a:p>
          <a:p>
            <a:pPr marL="138113" indent="-138113" algn="just">
              <a:buFont typeface="Arial" charset="0"/>
              <a:buChar char="•"/>
            </a:pPr>
            <a:endParaRPr kumimoji="1" lang="en-US" altLang="ko-KR" sz="16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Schoolbook" charset="0"/>
              <a:ea typeface="Century Schoolbook" charset="0"/>
              <a:cs typeface="Century Schoolbook" charset="0"/>
            </a:endParaRPr>
          </a:p>
          <a:p>
            <a:pPr marL="138113" indent="-138113" algn="just">
              <a:buFont typeface="Arial" charset="0"/>
              <a:buChar char="•"/>
            </a:pPr>
            <a:r>
              <a:rPr kumimoji="1" lang="en-US" altLang="ko-KR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M</a:t>
            </a:r>
            <a:r>
              <a:rPr kumimoji="1" lang="en-US" altLang="ko-KR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inimizes changing </a:t>
            </a:r>
            <a:r>
              <a:rPr kumimoji="1" lang="en-US" altLang="ko-KR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dynamic properties (e.g., </a:t>
            </a:r>
            <a:r>
              <a:rPr kumimoji="1" lang="en-US" altLang="ko-KR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velocity) </a:t>
            </a:r>
            <a:r>
              <a:rPr kumimoji="1" lang="en-US" altLang="ko-KR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of the trajectory, which may increase discomfort.</a:t>
            </a:r>
          </a:p>
          <a:p>
            <a:pPr marL="138113" indent="-138113" algn="just">
              <a:buFont typeface="Arial" charset="0"/>
              <a:buChar char="•"/>
            </a:pPr>
            <a:endParaRPr kumimoji="1" lang="en-US" altLang="ko-KR" sz="16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Schoolbook" charset="0"/>
              <a:ea typeface="Century Schoolbook" charset="0"/>
              <a:cs typeface="Century Schoolbook" charset="0"/>
            </a:endParaRPr>
          </a:p>
          <a:p>
            <a:pPr marL="138113" indent="-138113" algn="just">
              <a:buFont typeface="Arial" charset="0"/>
              <a:buChar char="•"/>
            </a:pPr>
            <a:r>
              <a:rPr kumimoji="1" lang="en-US" altLang="ko-KR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Improve </a:t>
            </a:r>
            <a:r>
              <a:rPr kumimoji="1" lang="en-US" altLang="ko-KR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comfort while optimizing </a:t>
            </a:r>
            <a:r>
              <a:rPr kumimoji="1" lang="en-US" altLang="ko-KR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the trajectory</a:t>
            </a:r>
            <a:endParaRPr kumimoji="1" lang="en-US" altLang="ko-KR" sz="16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Schoolbook" charset="0"/>
              <a:ea typeface="Century Schoolbook" charset="0"/>
              <a:cs typeface="Century Schoolbook" charset="0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55" y="1327209"/>
            <a:ext cx="2657264" cy="266064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35"/>
          <a:stretch/>
        </p:blipFill>
        <p:spPr>
          <a:xfrm>
            <a:off x="8585860" y="1416494"/>
            <a:ext cx="2491846" cy="2485502"/>
          </a:xfrm>
          <a:prstGeom prst="rect">
            <a:avLst/>
          </a:prstGeom>
        </p:spPr>
      </p:pic>
      <p:sp>
        <p:nvSpPr>
          <p:cNvPr id="12" name="텍스트 상자 11"/>
          <p:cNvSpPr txBox="1"/>
          <p:nvPr/>
        </p:nvSpPr>
        <p:spPr>
          <a:xfrm>
            <a:off x="881575" y="3954101"/>
            <a:ext cx="2082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2000" smtClean="0">
                <a:solidFill>
                  <a:schemeClr val="bg1"/>
                </a:solidFill>
                <a:latin typeface="Century Schoolbook" charset="0"/>
                <a:ea typeface="Century Schoolbook" charset="0"/>
                <a:cs typeface="Century Schoolbook" charset="0"/>
              </a:rPr>
              <a:t>Concept of BOD</a:t>
            </a:r>
            <a:endParaRPr kumimoji="1" lang="ko-KR" altLang="en-US" sz="2000" dirty="0">
              <a:solidFill>
                <a:schemeClr val="bg1"/>
              </a:solidFill>
              <a:latin typeface="Century Schoolbook" charset="0"/>
              <a:ea typeface="Century Schoolbook" charset="0"/>
              <a:cs typeface="Century Schoolbook" charset="0"/>
            </a:endParaRPr>
          </a:p>
        </p:txBody>
      </p:sp>
      <p:sp>
        <p:nvSpPr>
          <p:cNvPr id="14" name="텍스트 상자 13"/>
          <p:cNvSpPr txBox="1"/>
          <p:nvPr/>
        </p:nvSpPr>
        <p:spPr>
          <a:xfrm>
            <a:off x="8049083" y="3897137"/>
            <a:ext cx="36359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2000" dirty="0" smtClean="0">
                <a:solidFill>
                  <a:schemeClr val="bg1"/>
                </a:solidFill>
                <a:latin typeface="Century Schoolbook" charset="0"/>
                <a:ea typeface="Century Schoolbook" charset="0"/>
                <a:cs typeface="Century Schoolbook" charset="0"/>
              </a:rPr>
              <a:t>Detected obstacles (red lines)</a:t>
            </a:r>
            <a:endParaRPr kumimoji="1" lang="ko-KR" altLang="en-US" sz="2000" dirty="0">
              <a:solidFill>
                <a:schemeClr val="bg1"/>
              </a:solidFill>
              <a:latin typeface="Century Schoolbook" charset="0"/>
              <a:ea typeface="Century Schoolbook" charset="0"/>
              <a:cs typeface="Century Schoolbook" charset="0"/>
            </a:endParaRPr>
          </a:p>
        </p:txBody>
      </p:sp>
      <p:sp>
        <p:nvSpPr>
          <p:cNvPr id="15" name="텍스트 상자 14"/>
          <p:cNvSpPr txBox="1"/>
          <p:nvPr/>
        </p:nvSpPr>
        <p:spPr>
          <a:xfrm>
            <a:off x="4689505" y="3870588"/>
            <a:ext cx="2542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2000" smtClean="0">
                <a:solidFill>
                  <a:schemeClr val="bg1"/>
                </a:solidFill>
                <a:latin typeface="Century Schoolbook" charset="0"/>
                <a:ea typeface="Century Schoolbook" charset="0"/>
                <a:cs typeface="Century Schoolbook" charset="0"/>
              </a:rPr>
              <a:t>Global environment</a:t>
            </a:r>
            <a:endParaRPr kumimoji="1" lang="ko-KR" altLang="en-US" sz="2000" dirty="0">
              <a:solidFill>
                <a:schemeClr val="bg1"/>
              </a:solidFill>
              <a:latin typeface="Century Schoolbook" charset="0"/>
              <a:ea typeface="Century Schoolbook" charset="0"/>
              <a:cs typeface="Century Schoolbook" charset="0"/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5"/>
          <a:stretch/>
        </p:blipFill>
        <p:spPr>
          <a:xfrm>
            <a:off x="4723129" y="1414776"/>
            <a:ext cx="2475436" cy="2485504"/>
          </a:xfrm>
          <a:prstGeom prst="rect">
            <a:avLst/>
          </a:prstGeom>
        </p:spPr>
      </p:pic>
      <p:cxnSp>
        <p:nvCxnSpPr>
          <p:cNvPr id="18" name="직선 화살표 연결선 17"/>
          <p:cNvCxnSpPr>
            <a:stCxn id="16" idx="3"/>
            <a:endCxn id="10" idx="1"/>
          </p:cNvCxnSpPr>
          <p:nvPr/>
        </p:nvCxnSpPr>
        <p:spPr>
          <a:xfrm>
            <a:off x="7198565" y="2657528"/>
            <a:ext cx="1387295" cy="171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직사각형 19"/>
          <p:cNvSpPr/>
          <p:nvPr/>
        </p:nvSpPr>
        <p:spPr>
          <a:xfrm>
            <a:off x="4141694" y="1324425"/>
            <a:ext cx="7826188" cy="294800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5361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그룹 13"/>
          <p:cNvGrpSpPr/>
          <p:nvPr/>
        </p:nvGrpSpPr>
        <p:grpSpPr>
          <a:xfrm>
            <a:off x="1590211" y="1404165"/>
            <a:ext cx="9011578" cy="3083222"/>
            <a:chOff x="1066800" y="1478205"/>
            <a:chExt cx="10058400" cy="3441381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" y="1478205"/>
              <a:ext cx="10058400" cy="3441381"/>
            </a:xfrm>
            <a:prstGeom prst="rect">
              <a:avLst/>
            </a:prstGeom>
          </p:spPr>
        </p:pic>
        <p:sp>
          <p:nvSpPr>
            <p:cNvPr id="11" name="직사각형 10"/>
            <p:cNvSpPr/>
            <p:nvPr/>
          </p:nvSpPr>
          <p:spPr>
            <a:xfrm>
              <a:off x="4628567" y="4310840"/>
              <a:ext cx="2949497" cy="273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12" name="텍스트 상자 11"/>
            <p:cNvSpPr txBox="1"/>
            <p:nvPr/>
          </p:nvSpPr>
          <p:spPr>
            <a:xfrm>
              <a:off x="4558025" y="4290528"/>
              <a:ext cx="1056630" cy="3448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sz="900" dirty="0" smtClean="0">
                  <a:latin typeface="Century Schoolbook" charset="0"/>
                  <a:ea typeface="Century Schoolbook" charset="0"/>
                  <a:cs typeface="Century Schoolbook" charset="0"/>
                </a:rPr>
                <a:t>Min. time</a:t>
              </a:r>
              <a:endParaRPr kumimoji="1" lang="ko-KR" altLang="en-US" sz="900" dirty="0">
                <a:latin typeface="Century Schoolbook" charset="0"/>
                <a:ea typeface="Century Schoolbook" charset="0"/>
                <a:cs typeface="Century Schoolbook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텍스트 상자 16"/>
                <p:cNvSpPr txBox="1"/>
                <p:nvPr/>
              </p:nvSpPr>
              <p:spPr>
                <a:xfrm>
                  <a:off x="5442951" y="4274010"/>
                  <a:ext cx="877589" cy="3448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ko-KR" sz="900" dirty="0" smtClean="0">
                      <a:latin typeface="Century Schoolbook" charset="0"/>
                      <a:ea typeface="Century Schoolbook" charset="0"/>
                      <a:cs typeface="Century Schoolbook" charset="0"/>
                    </a:rPr>
                    <a:t>Min.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1" lang="en-US" altLang="ko-KR" sz="900" b="0" i="1" smtClean="0">
                              <a:latin typeface="Cambria Math" panose="02040503050406030204" pitchFamily="18" charset="0"/>
                              <a:ea typeface="Century Schoolbook" charset="0"/>
                              <a:cs typeface="Century Schoolbook" charset="0"/>
                            </a:rPr>
                          </m:ctrlPr>
                        </m:sSupPr>
                        <m:e>
                          <m:r>
                            <a:rPr kumimoji="1" lang="en-US" altLang="ko-KR" sz="900" b="0" i="1" smtClean="0">
                              <a:latin typeface="Cambria Math" charset="0"/>
                              <a:ea typeface="Century Schoolbook" charset="0"/>
                              <a:cs typeface="Century Schoolbook" charset="0"/>
                            </a:rPr>
                            <m:t>𝑣</m:t>
                          </m:r>
                        </m:e>
                        <m:sup>
                          <m:r>
                            <a:rPr kumimoji="1" lang="en-US" altLang="ko-KR" sz="900" b="0" i="1" smtClean="0">
                              <a:latin typeface="Cambria Math" charset="0"/>
                              <a:ea typeface="Century Schoolbook" charset="0"/>
                              <a:cs typeface="Century Schoolbook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kumimoji="1" lang="ko-KR" altLang="en-US" sz="900" dirty="0">
                    <a:latin typeface="Century Schoolbook" charset="0"/>
                    <a:ea typeface="Century Schoolbook" charset="0"/>
                    <a:cs typeface="Century Schoolbook" charset="0"/>
                  </a:endParaRPr>
                </a:p>
              </p:txBody>
            </p:sp>
          </mc:Choice>
          <mc:Fallback xmlns="">
            <p:sp>
              <p:nvSpPr>
                <p:cNvPr id="17" name="텍스트 상자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42951" y="4274010"/>
                  <a:ext cx="877589" cy="344864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텍스트 상자 17"/>
                <p:cNvSpPr txBox="1"/>
                <p:nvPr/>
              </p:nvSpPr>
              <p:spPr>
                <a:xfrm>
                  <a:off x="6182633" y="4266066"/>
                  <a:ext cx="708887" cy="3435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ko-KR" sz="900" dirty="0" smtClean="0">
                      <a:latin typeface="Century Schoolbook" charset="0"/>
                      <a:ea typeface="Century Schoolbook" charset="0"/>
                      <a:cs typeface="Century Schoolbook" charset="0"/>
                    </a:rPr>
                    <a:t>Min.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1" lang="en-US" altLang="ko-KR" sz="900" b="0" i="1" smtClean="0">
                              <a:latin typeface="Cambria Math" panose="02040503050406030204" pitchFamily="18" charset="0"/>
                              <a:ea typeface="Century Schoolbook" charset="0"/>
                              <a:cs typeface="Century Schoolbook" charset="0"/>
                            </a:rPr>
                          </m:ctrlPr>
                        </m:sSupPr>
                        <m:e>
                          <m:r>
                            <a:rPr kumimoji="1" lang="en-US" altLang="ko-KR" sz="900" b="0" i="1" smtClean="0">
                              <a:latin typeface="Cambria Math" charset="0"/>
                              <a:ea typeface="Century Schoolbook" charset="0"/>
                              <a:cs typeface="Century Schoolbook" charset="0"/>
                            </a:rPr>
                            <m:t>𝑣</m:t>
                          </m:r>
                        </m:e>
                        <m:sup>
                          <m:r>
                            <a:rPr kumimoji="1" lang="en-US" altLang="ko-KR" sz="900" b="0" i="1" smtClean="0">
                              <a:latin typeface="Cambria Math" charset="0"/>
                              <a:ea typeface="Century Schoolbook" charset="0"/>
                              <a:cs typeface="Century Schoolbook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kumimoji="1" lang="en-US" altLang="ko-KR" sz="900" dirty="0" smtClean="0">
                      <a:latin typeface="Century Schoolbook" charset="0"/>
                      <a:ea typeface="Century Schoolbook" charset="0"/>
                      <a:cs typeface="Century Schoolbook" charset="0"/>
                    </a:rPr>
                    <a:t/>
                  </a:r>
                  <a:br>
                    <a:rPr kumimoji="1" lang="en-US" altLang="ko-KR" sz="900" dirty="0" smtClean="0">
                      <a:latin typeface="Century Schoolbook" charset="0"/>
                      <a:ea typeface="Century Schoolbook" charset="0"/>
                      <a:cs typeface="Century Schoolbook" charset="0"/>
                    </a:rPr>
                  </a:br>
                  <a:r>
                    <a:rPr kumimoji="1" lang="en-US" altLang="ko-KR" sz="500" dirty="0" smtClean="0">
                      <a:latin typeface="Century Schoolbook" charset="0"/>
                      <a:ea typeface="Century Schoolbook" charset="0"/>
                      <a:cs typeface="Century Schoolbook" charset="0"/>
                    </a:rPr>
                    <a:t>with fixed time</a:t>
                  </a:r>
                  <a:endParaRPr kumimoji="1" lang="ko-KR" altLang="en-US" sz="400" dirty="0">
                    <a:latin typeface="Century Schoolbook" charset="0"/>
                    <a:ea typeface="Century Schoolbook" charset="0"/>
                    <a:cs typeface="Century Schoolbook" charset="0"/>
                  </a:endParaRPr>
                </a:p>
              </p:txBody>
            </p:sp>
          </mc:Choice>
          <mc:Fallback xmlns="">
            <p:sp>
              <p:nvSpPr>
                <p:cNvPr id="18" name="텍스트 상자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82633" y="4266066"/>
                  <a:ext cx="708887" cy="34353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텍스트 상자 18"/>
            <p:cNvSpPr txBox="1"/>
            <p:nvPr/>
          </p:nvSpPr>
          <p:spPr>
            <a:xfrm>
              <a:off x="7030685" y="4274010"/>
              <a:ext cx="671052" cy="3448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sz="900" dirty="0" smtClean="0">
                  <a:latin typeface="Century Schoolbook" charset="0"/>
                  <a:ea typeface="Century Schoolbook" charset="0"/>
                  <a:cs typeface="Century Schoolbook" charset="0"/>
                </a:rPr>
                <a:t>Ours</a:t>
              </a:r>
              <a:endParaRPr kumimoji="1" lang="ko-KR" altLang="en-US" sz="900" dirty="0">
                <a:latin typeface="Century Schoolbook" charset="0"/>
                <a:ea typeface="Century Schoolbook" charset="0"/>
                <a:cs typeface="Century Schoolbook" charset="0"/>
              </a:endParaRPr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334500" cy="1325563"/>
          </a:xfrm>
        </p:spPr>
        <p:txBody>
          <a:bodyPr>
            <a:normAutofit/>
          </a:bodyPr>
          <a:lstStyle/>
          <a:p>
            <a:pPr algn="just"/>
            <a:r>
              <a:rPr kumimoji="1" lang="en-US" altLang="ko-KR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Experimental Result</a:t>
            </a:r>
            <a:endParaRPr kumimoji="1" lang="ko-KR" altLang="en-US" sz="5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kumimoji="1" lang="en-US" altLang="ko-KR" smtClean="0"/>
              <a:t>SGVR Lab.</a:t>
            </a:r>
            <a:endParaRPr kumimoji="1"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10932" y="6356350"/>
            <a:ext cx="2743200" cy="365125"/>
          </a:xfrm>
        </p:spPr>
        <p:txBody>
          <a:bodyPr/>
          <a:lstStyle/>
          <a:p>
            <a:fld id="{D5607656-D35A-A641-B78A-8F605D8DDBBD}" type="slidenum">
              <a:rPr kumimoji="1" lang="ko-KR" altLang="en-US" smtClean="0"/>
              <a:t>8</a:t>
            </a:fld>
            <a:endParaRPr kumimoji="1" lang="ko-KR" altLang="en-US"/>
          </a:p>
        </p:txBody>
      </p:sp>
      <p:sp>
        <p:nvSpPr>
          <p:cNvPr id="8" name="직사각형 7"/>
          <p:cNvSpPr/>
          <p:nvPr/>
        </p:nvSpPr>
        <p:spPr>
          <a:xfrm flipH="1">
            <a:off x="-103809" y="821675"/>
            <a:ext cx="883353" cy="4124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71" y="1625627"/>
            <a:ext cx="772177" cy="77217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113" y="1625627"/>
            <a:ext cx="772177" cy="77217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997" y="1625794"/>
            <a:ext cx="1201247" cy="772010"/>
          </a:xfrm>
          <a:prstGeom prst="rect">
            <a:avLst/>
          </a:prstGeom>
        </p:spPr>
      </p:pic>
      <p:sp>
        <p:nvSpPr>
          <p:cNvPr id="13" name="텍스트 상자 12"/>
          <p:cNvSpPr txBox="1"/>
          <p:nvPr/>
        </p:nvSpPr>
        <p:spPr>
          <a:xfrm>
            <a:off x="4516244" y="-81280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dirty="0" smtClean="0"/>
              <a:t>메세지적기</a:t>
            </a:r>
            <a:endParaRPr kumimoji="1" lang="ko-KR" altLang="en-US" dirty="0"/>
          </a:p>
        </p:txBody>
      </p:sp>
      <p:sp>
        <p:nvSpPr>
          <p:cNvPr id="23" name="텍스트 상자 22"/>
          <p:cNvSpPr txBox="1"/>
          <p:nvPr/>
        </p:nvSpPr>
        <p:spPr>
          <a:xfrm>
            <a:off x="275336" y="4855369"/>
            <a:ext cx="110796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buFont typeface="Arial" charset="0"/>
              <a:buChar char="•"/>
            </a:pPr>
            <a:r>
              <a:rPr kumimoji="1" lang="en-US" altLang="ko-KR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Only our method satisfies the acceptable max force constraint.</a:t>
            </a:r>
          </a:p>
          <a:p>
            <a:pPr marL="231775" indent="-231775">
              <a:buFont typeface="Arial" charset="0"/>
              <a:buChar char="•"/>
            </a:pPr>
            <a:r>
              <a:rPr kumimoji="1" lang="en-US" altLang="ko-KR" sz="2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Our </a:t>
            </a:r>
            <a:r>
              <a:rPr kumimoji="1" lang="en-US" altLang="ko-KR" sz="2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method (orange) gets </a:t>
            </a:r>
            <a:r>
              <a:rPr kumimoji="1" lang="en-US" altLang="ko-KR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lower </a:t>
            </a:r>
            <a:r>
              <a:rPr kumimoji="1" lang="en-US" altLang="ko-KR" sz="2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force than </a:t>
            </a:r>
            <a:r>
              <a:rPr kumimoji="1" lang="en-US" altLang="ko-KR" sz="2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other </a:t>
            </a:r>
            <a:r>
              <a:rPr kumimoji="1" lang="en-US" altLang="ko-KR" sz="2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methods </a:t>
            </a:r>
            <a:r>
              <a:rPr kumimoji="1" lang="en-US" altLang="ko-KR" sz="2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mostly during </a:t>
            </a:r>
            <a:r>
              <a:rPr kumimoji="1" lang="en-US" altLang="ko-KR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the </a:t>
            </a:r>
            <a:r>
              <a:rPr kumimoji="1" lang="en-US" altLang="ko-KR" sz="2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travel, and shows </a:t>
            </a:r>
            <a:r>
              <a:rPr kumimoji="1" lang="en-US" altLang="ko-KR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reasonably less travel </a:t>
            </a:r>
            <a:r>
              <a:rPr kumimoji="1" lang="en-US" altLang="ko-KR" sz="2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charset="0"/>
                <a:ea typeface="Century Schoolbook" charset="0"/>
                <a:cs typeface="Century Schoolbook" charset="0"/>
              </a:rPr>
              <a:t>time.</a:t>
            </a:r>
            <a:endParaRPr kumimoji="1" lang="en-US" altLang="ko-KR" sz="20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Schoolbook" charset="0"/>
              <a:ea typeface="Century Schoolbook" charset="0"/>
              <a:cs typeface="Century School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46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ko-KR" smtClean="0"/>
              <a:t>SGVR Lab.</a:t>
            </a:r>
            <a:endParaRPr kumimoji="1" lang="ko-KR" altLang="en-US" dirty="0" smtClean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7656-D35A-A641-B78A-8F605D8DDBBD}" type="slidenum">
              <a:rPr kumimoji="1" lang="ko-KR" altLang="en-US" smtClean="0"/>
              <a:pPr/>
              <a:t>9</a:t>
            </a:fld>
            <a:endParaRPr kumimoji="1" lang="ko-KR" altLang="en-US" dirty="0"/>
          </a:p>
        </p:txBody>
      </p:sp>
      <p:pic>
        <p:nvPicPr>
          <p:cNvPr id="10" name="Final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4197" y="572312"/>
            <a:ext cx="9943606" cy="5966600"/>
          </a:xfrm>
        </p:spPr>
      </p:pic>
    </p:spTree>
    <p:extLst>
      <p:ext uri="{BB962C8B-B14F-4D97-AF65-F5344CB8AC3E}">
        <p14:creationId xmlns:p14="http://schemas.microsoft.com/office/powerpoint/2010/main" val="96527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7266</TotalTime>
  <Words>464</Words>
  <Application>Microsoft Office PowerPoint</Application>
  <PresentationFormat>Widescreen</PresentationFormat>
  <Paragraphs>124</Paragraphs>
  <Slides>11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맑은 고딕</vt:lpstr>
      <vt:lpstr>Arial</vt:lpstr>
      <vt:lpstr>Cambria Math</vt:lpstr>
      <vt:lpstr>Century Schoolbook</vt:lpstr>
      <vt:lpstr>Office 테마</vt:lpstr>
      <vt:lpstr>Spotlight Talk :  Kinodynamic Comfort Trajectory Planning for Car-like Robots</vt:lpstr>
      <vt:lpstr>Motivation</vt:lpstr>
      <vt:lpstr>Main contributions</vt:lpstr>
      <vt:lpstr>Problem Definition</vt:lpstr>
      <vt:lpstr>Formulation of Discomfort</vt:lpstr>
      <vt:lpstr>Transcript to Non-Linear Programming</vt:lpstr>
      <vt:lpstr>Bidirectional Obstacle Detection (BOD)</vt:lpstr>
      <vt:lpstr>Experimental Result</vt:lpstr>
      <vt:lpstr>PowerPoint Presentation</vt:lpstr>
      <vt:lpstr>THANK YOU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Kinodynamic</dc:title>
  <dc:creator>Microsoft Office 사용자</dc:creator>
  <cp:lastModifiedBy>Windows 사용자</cp:lastModifiedBy>
  <cp:revision>271</cp:revision>
  <cp:lastPrinted>2018-09-28T13:12:10Z</cp:lastPrinted>
  <dcterms:created xsi:type="dcterms:W3CDTF">2018-06-05T05:55:50Z</dcterms:created>
  <dcterms:modified xsi:type="dcterms:W3CDTF">2018-09-28T22:40:02Z</dcterms:modified>
</cp:coreProperties>
</file>